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3" r:id="rId4"/>
  </p:sldMasterIdLst>
  <p:notesMasterIdLst>
    <p:notesMasterId r:id="rId12"/>
  </p:notesMasterIdLst>
  <p:handoutMasterIdLst>
    <p:handoutMasterId r:id="rId13"/>
  </p:handoutMasterIdLst>
  <p:sldIdLst>
    <p:sldId id="2147471778" r:id="rId5"/>
    <p:sldId id="2147473733" r:id="rId6"/>
    <p:sldId id="272" r:id="rId7"/>
    <p:sldId id="256" r:id="rId8"/>
    <p:sldId id="271" r:id="rId9"/>
    <p:sldId id="268" r:id="rId10"/>
    <p:sldId id="278" r:id="rId11"/>
  </p:sldIdLst>
  <p:sldSz cx="12192000" cy="6858000"/>
  <p:notesSz cx="6858000" cy="9144000"/>
  <p:embeddedFontLst>
    <p:embeddedFont>
      <p:font typeface="Impact" panose="020B0806030902050204" pitchFamily="34" charset="0"/>
      <p:regular r:id="rId14"/>
    </p:embeddedFont>
    <p:embeddedFont>
      <p:font typeface="KPMG Bold" panose="020B0803030202040204" pitchFamily="34" charset="0"/>
      <p:bold r:id="rId15"/>
      <p:italic r:id="rId16"/>
      <p:boldItalic r:id="rId17"/>
    </p:embeddedFont>
    <p:embeddedFont>
      <p:font typeface="Lucida Sans" panose="020B060203050402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B1BAF5-87CC-4E79-B77F-8E7690E45CAD}">
          <p14:sldIdLst>
            <p14:sldId id="2147471778"/>
            <p14:sldId id="2147473733"/>
          </p14:sldIdLst>
        </p14:section>
        <p14:section name="Summary Slides" id="{5280F22B-6F84-49AA-B185-2248B9609D44}">
          <p14:sldIdLst>
            <p14:sldId id="272"/>
            <p14:sldId id="256"/>
            <p14:sldId id="271"/>
            <p14:sldId id="268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4" pos="3817" userDrawn="1">
          <p15:clr>
            <a:srgbClr val="A4A3A4"/>
          </p15:clr>
        </p15:guide>
        <p15:guide id="5" orient="horz" pos="22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2E5705-1395-F707-1343-2BD106847B80}" name="Seah, Ashley (SG/KPMG ESG)" initials="" userId="S::ashleyseah@kpmg.com.sg::30d02ad4-5b25-4832-99f5-ef79096459f1" providerId="AD"/>
  <p188:author id="{E7A11E08-7F89-18CC-519C-4EF0C87B3C63}" name="Tran, Sivia S" initials="TSS" userId="S::siviatran@kpmg.ca::2fd54d2c-6ba6-4da4-8a61-b47cc0f2394b" providerId="AD"/>
  <p188:author id="{062DEC10-0858-CAC9-A297-52B8A25EA9AD}" name="Ng, Jalen (SG/KPMG ESG)" initials="NJ(E" userId="S::jalenng@kpmg.com.sg::659a78e6-d882-407e-81d0-9c49650b5442" providerId="AD"/>
  <p188:author id="{B0C26A1B-CB9F-8D37-BDAD-14A7F727018F}" name="Hsieh, Tiffney" initials="HT" userId="S::tiffneyhsieh@kpmg.ca::10a6e0a6-3ebc-4fb1-b0b5-05b28f502f4d" providerId="AD"/>
  <p188:author id="{E55FBE34-FEF4-700D-8C6A-E8C11AF0775C}" name="Kwok, Alice (SG/Advisory)" initials="AK" userId="S::alicekwok@kpmg.com.sg::c658c737-01ba-4bd5-bc1d-2b795ee786ab" providerId="AD"/>
  <p188:author id="{44DFC434-47DF-C0A4-F880-05EB9701FDDE}" name="Wettasinghe, Priscilla (SG/KPMG ESG)" initials="WP(E" userId="S::priscillawettasinghe@kpmg.com.sg::8c304e8b-122e-4141-956d-bcdc7c8ad5ab" providerId="AD"/>
  <p188:author id="{1323305A-383F-1357-7AE1-26775409E49B}" name="Young, Emily (SG/Advisory)" initials="YE(" userId="S::emilyyoung2@kpmg.com.sg::613a67ba-8745-40eb-9ee5-0f6e99dbd89e" providerId="AD"/>
  <p188:author id="{BAD42E5B-489C-AF7E-FBCA-F8878F8DC5AD}" name="Salanio, Katrina (SG/Advisory)" initials="SK(" userId="S::katrinasalanio@kpmg.com.sg::9dcd3a54-e24f-4d2c-8b9c-1ba9a353402b" providerId="AD"/>
  <p188:author id="{F904745E-5D8D-B5AA-E0D0-9C2EFCB60A35}" name="KPMG-SG" initials="KPMG-SG" userId="KPMG-SG" providerId="None"/>
  <p188:author id="{9D35945E-3A49-23F3-6BAB-0835B19A8DB2}" name="Feinberg, Jade (SG/KPMG ESG)" initials="FJ(E" userId="S::jadefeinberg@kpmg.com.sg::8973c94e-d47f-4bd1-baec-98ad861b01db" providerId="AD"/>
  <p188:author id="{EB5FFC60-4E56-5554-01D3-EC51F221F652}" name="Apipongcharoen, Thitachai (SG/KPMG ESG)" initials="AT(E" userId="S::thitachaia@kpmg.com.sg::c5c0a2d2-af54-47a4-9b9d-c9f7f12f8c03" providerId="AD"/>
  <p188:author id="{280C7D69-772D-0B44-621E-B9B9D1338EF1}" name="Cheng, Phyllis (SG/AUDIT DPP)" initials="CP(D" userId="S::phyllischeng@kpmg.com.sg::fbdbafeb-2763-4764-9a8e-c53d5bb2d384" providerId="AD"/>
  <p188:author id="{1F915E7D-D912-154B-8611-AAF2C2341C6C}" name="Lim, Wen Rui (SG/AUDIT REC&amp;T)" initials="WL" userId="S::wenruilim@kpmg.com.sg::7641d6ce-1e0d-4a81-919a-a46c3345ba03" providerId="AD"/>
  <p188:author id="{09B72E8A-C266-9A55-D446-BD930205BD6C}" name="Chew, Hailey (SG/AUDIT DPP)" initials="CH(D" userId="S::haileychew@kpmg.com.sg::2504141d-1cfb-4bba-a685-055b5e96aaba" providerId="AD"/>
  <p188:author id="{E421F18A-946D-C3DE-A67F-21ED59006687}" name="Bulman, Peter" initials="BP" userId="S::pbulman@kpmg.ca::005e2128-14e4-4f34-81a9-fcfba877f125" providerId="AD"/>
  <p188:author id="{2A7242BE-BAAF-16DF-C334-276CFB9AA2DD}" name="Faller, Daiane (SG/KPMG ESG)" initials="FD(E" userId="S::daianefaller@kpmg.com.sg::45b4b2db-bce3-4941-9154-0edde4a03d94" providerId="AD"/>
  <p188:author id="{5F78A3BE-CDB1-8DE3-FA38-60BF4ED4CDBD}" name="Ang, Jinwen (SG/KPMG ESG)" initials="AE" userId="S::jinwenang@kpmg.com.sg::fc141e23-fbb7-4574-b8e9-220dc13ab48c" providerId="AD"/>
  <p188:author id="{CAF953C5-4B59-D614-0803-2FEFBF267C2C}" name="KPMG" initials="KPMG" userId="KPMG" providerId="None"/>
  <p188:author id="{A3344FE3-B8BB-C48F-DF19-182E667CAF6E}" name="An, June (SG/KPMG ESG)" initials="AJ(E" userId="S::junean1@kpmg.com.sg::44000443-490e-4ab6-a2a8-50cbaafeb908" providerId="AD"/>
  <p188:author id="{673125E5-356A-D82C-8EB2-0A8AA11BEF7D}" name="Crerar, Gordon" initials="CG" userId="S::gordoncrerar@kpmg.ca::1bc0c7f7-4fdd-4574-b1ad-c468ae6ee54d" providerId="AD"/>
  <p188:author id="{E78E65FB-F095-BEE0-BA21-1B71BD79ACC8}" name="Lim, Jun Wei (SG/KPMG ESG)" initials="LJW(E" userId="S::junweilim@kpmg.com.sg::0d3aed8c-8552-4eed-b723-222ce5e80afb" providerId="AD"/>
  <p188:author id="{B58792FD-0DF2-2C7C-3208-BB8357A3D316}" name="Sulaiman, Nur Syahiirah (SG/Advisory)" initials="" userId="S::nursyahiirahsulaiman@kpmg.com.sg::dc904ef3-b3f1-47b3-83ed-818a6bc0fc43" providerId="AD"/>
  <p188:author id="{638F5AFF-DEB4-D861-B308-B73F47EC1BC3}" name="Lim, Bekky (SG/Advisory)" initials="LB(" userId="S::bekkylim@kpmg.com.sg::5e2bafda-d8c7-418d-bc07-296659d5ed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k, Cherine (SG/Advisory)" initials="FC(" lastIdx="33" clrIdx="0">
    <p:extLst>
      <p:ext uri="{19B8F6BF-5375-455C-9EA6-DF929625EA0E}">
        <p15:presenceInfo xmlns:p15="http://schemas.microsoft.com/office/powerpoint/2012/main" userId="S::cherinefok@kpmg.com.sg::67313058-a413-480a-9dc8-d2a939ff8c8a" providerId="AD"/>
      </p:ext>
    </p:extLst>
  </p:cmAuthor>
  <p:cmAuthor id="2" name="Tan, Kian Teong (SG/AUDIT FS)" initials="TKT(F" lastIdx="14" clrIdx="1">
    <p:extLst>
      <p:ext uri="{19B8F6BF-5375-455C-9EA6-DF929625EA0E}">
        <p15:presenceInfo xmlns:p15="http://schemas.microsoft.com/office/powerpoint/2012/main" userId="S::kianteongtan1@kpmg.com.sg::9e359a8b-095a-456d-bae0-47792f758680" providerId="AD"/>
      </p:ext>
    </p:extLst>
  </p:cmAuthor>
  <p:cmAuthor id="3" name="Chang, Zenia (SG/Advisory)" initials="CZ(" lastIdx="18" clrIdx="2">
    <p:extLst>
      <p:ext uri="{19B8F6BF-5375-455C-9EA6-DF929625EA0E}">
        <p15:presenceInfo xmlns:p15="http://schemas.microsoft.com/office/powerpoint/2012/main" userId="S::zeniachang@kpmg.com.sg::0278e278-b9e7-4786-9ec4-2a28a3ca07cd" providerId="AD"/>
      </p:ext>
    </p:extLst>
  </p:cmAuthor>
  <p:cmAuthor id="4" name="KPMG" initials="KPMG" lastIdx="56" clrIdx="3">
    <p:extLst>
      <p:ext uri="{19B8F6BF-5375-455C-9EA6-DF929625EA0E}">
        <p15:presenceInfo xmlns:p15="http://schemas.microsoft.com/office/powerpoint/2012/main" userId="KPMG" providerId="None"/>
      </p:ext>
    </p:extLst>
  </p:cmAuthor>
  <p:cmAuthor id="5" name="Chua, Trinity (SG/Advisory)" initials="CT(" lastIdx="4" clrIdx="4">
    <p:extLst>
      <p:ext uri="{19B8F6BF-5375-455C-9EA6-DF929625EA0E}">
        <p15:presenceInfo xmlns:p15="http://schemas.microsoft.com/office/powerpoint/2012/main" userId="S::trinitychua@kpmg.com.sg::43445020-cf6c-4e91-ab60-cadbac77b525" providerId="AD"/>
      </p:ext>
    </p:extLst>
  </p:cmAuthor>
  <p:cmAuthor id="6" name="Burgess Smith, Cecile (SG/ESG-Hub)" initials="BSC(H" lastIdx="11" clrIdx="5">
    <p:extLst>
      <p:ext uri="{19B8F6BF-5375-455C-9EA6-DF929625EA0E}">
        <p15:presenceInfo xmlns:p15="http://schemas.microsoft.com/office/powerpoint/2012/main" userId="S::cecileburgesssmith@kpmg.com.sg::6aedb267-451e-4131-8946-467fdd727c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2BD"/>
    <a:srgbClr val="EE9B00"/>
    <a:srgbClr val="CA6702"/>
    <a:srgbClr val="016273"/>
    <a:srgbClr val="0A9396"/>
    <a:srgbClr val="9E2A2B"/>
    <a:srgbClr val="BB3E03"/>
    <a:srgbClr val="FFFFFF"/>
    <a:srgbClr val="F1F1F1"/>
    <a:srgbClr val="FFF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140"/>
      </p:cViewPr>
      <p:guideLst>
        <p:guide pos="3817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ipongcharoen, Thitachai (SG/Advisory)" userId="c5c0a2d2-af54-47a4-9b9d-c9f7f12f8c03" providerId="ADAL" clId="{AC5E5685-4CD3-4337-A431-DEE3A475BC41}"/>
    <pc:docChg chg="delMainMaster">
      <pc:chgData name="Apipongcharoen, Thitachai (SG/Advisory)" userId="c5c0a2d2-af54-47a4-9b9d-c9f7f12f8c03" providerId="ADAL" clId="{AC5E5685-4CD3-4337-A431-DEE3A475BC41}" dt="2024-11-15T15:31:21.126" v="3" actId="2696"/>
      <pc:docMkLst>
        <pc:docMk/>
      </pc:docMkLst>
      <pc:sldMasterChg chg="del">
        <pc:chgData name="Apipongcharoen, Thitachai (SG/Advisory)" userId="c5c0a2d2-af54-47a4-9b9d-c9f7f12f8c03" providerId="ADAL" clId="{AC5E5685-4CD3-4337-A431-DEE3A475BC41}" dt="2024-11-15T15:31:07.558" v="0" actId="2696"/>
        <pc:sldMasterMkLst>
          <pc:docMk/>
          <pc:sldMasterMk cId="421148181" sldId="2147484754"/>
        </pc:sldMasterMkLst>
      </pc:sldMasterChg>
      <pc:sldMasterChg chg="del">
        <pc:chgData name="Apipongcharoen, Thitachai (SG/Advisory)" userId="c5c0a2d2-af54-47a4-9b9d-c9f7f12f8c03" providerId="ADAL" clId="{AC5E5685-4CD3-4337-A431-DEE3A475BC41}" dt="2024-11-15T15:31:12.727" v="1" actId="2696"/>
        <pc:sldMasterMkLst>
          <pc:docMk/>
          <pc:sldMasterMk cId="4171590656" sldId="2147484813"/>
        </pc:sldMasterMkLst>
      </pc:sldMasterChg>
      <pc:sldMasterChg chg="del">
        <pc:chgData name="Apipongcharoen, Thitachai (SG/Advisory)" userId="c5c0a2d2-af54-47a4-9b9d-c9f7f12f8c03" providerId="ADAL" clId="{AC5E5685-4CD3-4337-A431-DEE3A475BC41}" dt="2024-11-15T15:31:18.761" v="2" actId="2696"/>
        <pc:sldMasterMkLst>
          <pc:docMk/>
          <pc:sldMasterMk cId="2393212469" sldId="2147484886"/>
        </pc:sldMasterMkLst>
      </pc:sldMasterChg>
      <pc:sldMasterChg chg="del">
        <pc:chgData name="Apipongcharoen, Thitachai (SG/Advisory)" userId="c5c0a2d2-af54-47a4-9b9d-c9f7f12f8c03" providerId="ADAL" clId="{AC5E5685-4CD3-4337-A431-DEE3A475BC41}" dt="2024-11-15T15:31:21.126" v="3" actId="2696"/>
        <pc:sldMasterMkLst>
          <pc:docMk/>
          <pc:sldMasterMk cId="996140268" sldId="2147485022"/>
        </pc:sldMasterMkLst>
      </pc:sldMasterChg>
    </pc:docChg>
  </pc:docChgLst>
  <pc:docChgLst>
    <pc:chgData name="Kwok, Alice (SG/Advisory)" userId="c658c737-01ba-4bd5-bc1d-2b795ee786ab" providerId="ADAL" clId="{592CA089-AFBA-4B08-A0B2-20AE068CCAD3}"/>
    <pc:docChg chg="undo custSel delSld modSld delMainMaster modMainMaster delSection modSection">
      <pc:chgData name="Kwok, Alice (SG/Advisory)" userId="c658c737-01ba-4bd5-bc1d-2b795ee786ab" providerId="ADAL" clId="{592CA089-AFBA-4B08-A0B2-20AE068CCAD3}" dt="2024-10-18T02:36:55.779" v="119" actId="478"/>
      <pc:docMkLst>
        <pc:docMk/>
      </pc:docMkLst>
      <pc:sldChg chg="delSp mod">
        <pc:chgData name="Kwok, Alice (SG/Advisory)" userId="c658c737-01ba-4bd5-bc1d-2b795ee786ab" providerId="ADAL" clId="{592CA089-AFBA-4B08-A0B2-20AE068CCAD3}" dt="2024-10-18T02:36:46.217" v="116" actId="478"/>
        <pc:sldMkLst>
          <pc:docMk/>
          <pc:sldMk cId="4244723159" sldId="256"/>
        </pc:sldMkLst>
        <pc:spChg chg="del">
          <ac:chgData name="Kwok, Alice (SG/Advisory)" userId="c658c737-01ba-4bd5-bc1d-2b795ee786ab" providerId="ADAL" clId="{592CA089-AFBA-4B08-A0B2-20AE068CCAD3}" dt="2024-10-18T02:36:46.217" v="116" actId="478"/>
          <ac:spMkLst>
            <pc:docMk/>
            <pc:sldMk cId="4244723159" sldId="256"/>
            <ac:spMk id="3" creationId="{88C51B07-F62A-E4E6-C626-89912E1F61F2}"/>
          </ac:spMkLst>
        </pc:spChg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57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58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3888942697" sldId="259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377081994" sldId="260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61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3222917411" sldId="262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63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64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65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66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67"/>
        </pc:sldMkLst>
      </pc:sldChg>
      <pc:sldChg chg="delSp mod">
        <pc:chgData name="Kwok, Alice (SG/Advisory)" userId="c658c737-01ba-4bd5-bc1d-2b795ee786ab" providerId="ADAL" clId="{592CA089-AFBA-4B08-A0B2-20AE068CCAD3}" dt="2024-10-18T02:36:53.301" v="118" actId="478"/>
        <pc:sldMkLst>
          <pc:docMk/>
          <pc:sldMk cId="3330196189" sldId="268"/>
        </pc:sldMkLst>
        <pc:spChg chg="del">
          <ac:chgData name="Kwok, Alice (SG/Advisory)" userId="c658c737-01ba-4bd5-bc1d-2b795ee786ab" providerId="ADAL" clId="{592CA089-AFBA-4B08-A0B2-20AE068CCAD3}" dt="2024-10-18T02:36:53.301" v="118" actId="478"/>
          <ac:spMkLst>
            <pc:docMk/>
            <pc:sldMk cId="3330196189" sldId="268"/>
            <ac:spMk id="2" creationId="{88C51B07-F62A-E4E6-C626-89912E1F61F2}"/>
          </ac:spMkLst>
        </pc:spChg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69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931359330" sldId="270"/>
        </pc:sldMkLst>
      </pc:sldChg>
      <pc:sldChg chg="delSp mod">
        <pc:chgData name="Kwok, Alice (SG/Advisory)" userId="c658c737-01ba-4bd5-bc1d-2b795ee786ab" providerId="ADAL" clId="{592CA089-AFBA-4B08-A0B2-20AE068CCAD3}" dt="2024-10-18T02:36:48.452" v="117" actId="478"/>
        <pc:sldMkLst>
          <pc:docMk/>
          <pc:sldMk cId="3798921445" sldId="271"/>
        </pc:sldMkLst>
        <pc:spChg chg="del">
          <ac:chgData name="Kwok, Alice (SG/Advisory)" userId="c658c737-01ba-4bd5-bc1d-2b795ee786ab" providerId="ADAL" clId="{592CA089-AFBA-4B08-A0B2-20AE068CCAD3}" dt="2024-10-18T02:36:48.452" v="117" actId="478"/>
          <ac:spMkLst>
            <pc:docMk/>
            <pc:sldMk cId="3798921445" sldId="271"/>
            <ac:spMk id="7" creationId="{88C51B07-F62A-E4E6-C626-89912E1F61F2}"/>
          </ac:spMkLst>
        </pc:spChg>
      </pc:sldChg>
      <pc:sldChg chg="delSp mod">
        <pc:chgData name="Kwok, Alice (SG/Advisory)" userId="c658c737-01ba-4bd5-bc1d-2b795ee786ab" providerId="ADAL" clId="{592CA089-AFBA-4B08-A0B2-20AE068CCAD3}" dt="2024-10-18T02:36:43.545" v="115" actId="478"/>
        <pc:sldMkLst>
          <pc:docMk/>
          <pc:sldMk cId="3654969930" sldId="272"/>
        </pc:sldMkLst>
        <pc:spChg chg="del">
          <ac:chgData name="Kwok, Alice (SG/Advisory)" userId="c658c737-01ba-4bd5-bc1d-2b795ee786ab" providerId="ADAL" clId="{592CA089-AFBA-4B08-A0B2-20AE068CCAD3}" dt="2024-10-18T02:36:43.545" v="115" actId="478"/>
          <ac:spMkLst>
            <pc:docMk/>
            <pc:sldMk cId="3654969930" sldId="272"/>
            <ac:spMk id="9" creationId="{88C51B07-F62A-E4E6-C626-89912E1F61F2}"/>
          </ac:spMkLst>
        </pc:spChg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73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74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75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76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77"/>
        </pc:sldMkLst>
      </pc:sldChg>
      <pc:sldChg chg="delSp mod">
        <pc:chgData name="Kwok, Alice (SG/Advisory)" userId="c658c737-01ba-4bd5-bc1d-2b795ee786ab" providerId="ADAL" clId="{592CA089-AFBA-4B08-A0B2-20AE068CCAD3}" dt="2024-10-18T02:36:55.779" v="119" actId="478"/>
        <pc:sldMkLst>
          <pc:docMk/>
          <pc:sldMk cId="881015169" sldId="278"/>
        </pc:sldMkLst>
        <pc:spChg chg="del">
          <ac:chgData name="Kwok, Alice (SG/Advisory)" userId="c658c737-01ba-4bd5-bc1d-2b795ee786ab" providerId="ADAL" clId="{592CA089-AFBA-4B08-A0B2-20AE068CCAD3}" dt="2024-10-18T02:36:55.779" v="119" actId="478"/>
          <ac:spMkLst>
            <pc:docMk/>
            <pc:sldMk cId="881015169" sldId="278"/>
            <ac:spMk id="7" creationId="{88C51B07-F62A-E4E6-C626-89912E1F61F2}"/>
          </ac:spMkLst>
        </pc:spChg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85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0" sldId="286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3492878197" sldId="2147376815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2185506500" sldId="2147376827"/>
        </pc:sldMkLst>
      </pc:sldChg>
      <pc:sldChg chg="delSp modSp mod">
        <pc:chgData name="Kwok, Alice (SG/Advisory)" userId="c658c737-01ba-4bd5-bc1d-2b795ee786ab" providerId="ADAL" clId="{592CA089-AFBA-4B08-A0B2-20AE068CCAD3}" dt="2024-10-18T02:36:37.914" v="113" actId="478"/>
        <pc:sldMkLst>
          <pc:docMk/>
          <pc:sldMk cId="237562876" sldId="2147471778"/>
        </pc:sldMkLst>
        <pc:spChg chg="del">
          <ac:chgData name="Kwok, Alice (SG/Advisory)" userId="c658c737-01ba-4bd5-bc1d-2b795ee786ab" providerId="ADAL" clId="{592CA089-AFBA-4B08-A0B2-20AE068CCAD3}" dt="2024-10-18T02:36:37.914" v="113" actId="478"/>
          <ac:spMkLst>
            <pc:docMk/>
            <pc:sldMk cId="237562876" sldId="2147471778"/>
            <ac:spMk id="2" creationId="{25B3DC20-883B-ABFB-DAF4-C6934E294C75}"/>
          </ac:spMkLst>
        </pc:spChg>
        <pc:spChg chg="mod">
          <ac:chgData name="Kwok, Alice (SG/Advisory)" userId="c658c737-01ba-4bd5-bc1d-2b795ee786ab" providerId="ADAL" clId="{592CA089-AFBA-4B08-A0B2-20AE068CCAD3}" dt="2024-10-18T02:31:38.299" v="112" actId="6549"/>
          <ac:spMkLst>
            <pc:docMk/>
            <pc:sldMk cId="237562876" sldId="2147471778"/>
            <ac:spMk id="15" creationId="{25494E3E-744E-521C-34BE-7F36AC3699C6}"/>
          </ac:spMkLst>
        </pc:spChg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4171742713" sldId="2147471965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1533505446" sldId="2147472286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251520208" sldId="2147472287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2043624453" sldId="2147472288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1161082594" sldId="2147472289"/>
        </pc:sldMkLst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3290171241" sldId="2147472329"/>
        </pc:sldMkLst>
      </pc:sldChg>
      <pc:sldChg chg="delSp modSp mod">
        <pc:chgData name="Kwok, Alice (SG/Advisory)" userId="c658c737-01ba-4bd5-bc1d-2b795ee786ab" providerId="ADAL" clId="{592CA089-AFBA-4B08-A0B2-20AE068CCAD3}" dt="2024-10-18T02:36:40.800" v="114" actId="478"/>
        <pc:sldMkLst>
          <pc:docMk/>
          <pc:sldMk cId="1359644955" sldId="2147473733"/>
        </pc:sldMkLst>
        <pc:spChg chg="del">
          <ac:chgData name="Kwok, Alice (SG/Advisory)" userId="c658c737-01ba-4bd5-bc1d-2b795ee786ab" providerId="ADAL" clId="{592CA089-AFBA-4B08-A0B2-20AE068CCAD3}" dt="2024-10-18T02:36:40.800" v="114" actId="478"/>
          <ac:spMkLst>
            <pc:docMk/>
            <pc:sldMk cId="1359644955" sldId="2147473733"/>
            <ac:spMk id="2" creationId="{88C51B07-F62A-E4E6-C626-89912E1F61F2}"/>
          </ac:spMkLst>
        </pc:spChg>
        <pc:graphicFrameChg chg="modGraphic">
          <ac:chgData name="Kwok, Alice (SG/Advisory)" userId="c658c737-01ba-4bd5-bc1d-2b795ee786ab" providerId="ADAL" clId="{592CA089-AFBA-4B08-A0B2-20AE068CCAD3}" dt="2024-10-18T02:18:17.373" v="72" actId="20577"/>
          <ac:graphicFrameMkLst>
            <pc:docMk/>
            <pc:sldMk cId="1359644955" sldId="2147473733"/>
            <ac:graphicFrameMk id="23" creationId="{53EE1034-9087-9906-D730-23DB43647B5F}"/>
          </ac:graphicFrameMkLst>
        </pc:graphicFrameChg>
      </pc:sldChg>
      <pc:sldChg chg="del">
        <pc:chgData name="Kwok, Alice (SG/Advisory)" userId="c658c737-01ba-4bd5-bc1d-2b795ee786ab" providerId="ADAL" clId="{592CA089-AFBA-4B08-A0B2-20AE068CCAD3}" dt="2024-10-18T02:18:30.469" v="73" actId="18676"/>
        <pc:sldMkLst>
          <pc:docMk/>
          <pc:sldMk cId="1570806756" sldId="2147473734"/>
        </pc:sldMkLst>
      </pc:sldChg>
      <pc:sldMasterChg chg="modSldLayout">
        <pc:chgData name="Kwok, Alice (SG/Advisory)" userId="c658c737-01ba-4bd5-bc1d-2b795ee786ab" providerId="ADAL" clId="{592CA089-AFBA-4B08-A0B2-20AE068CCAD3}" dt="2024-10-18T02:22:47.510" v="75" actId="478"/>
        <pc:sldMasterMkLst>
          <pc:docMk/>
          <pc:sldMasterMk cId="3939652642" sldId="2147483873"/>
        </pc:sldMasterMkLst>
        <pc:sldLayoutChg chg="delSp">
          <pc:chgData name="Kwok, Alice (SG/Advisory)" userId="c658c737-01ba-4bd5-bc1d-2b795ee786ab" providerId="ADAL" clId="{592CA089-AFBA-4B08-A0B2-20AE068CCAD3}" dt="2024-10-18T02:22:47.510" v="75" actId="478"/>
          <pc:sldLayoutMkLst>
            <pc:docMk/>
            <pc:sldMasterMk cId="3939652642" sldId="2147483873"/>
            <pc:sldLayoutMk cId="508640345" sldId="2147484295"/>
          </pc:sldLayoutMkLst>
          <pc:grpChg chg="del">
            <ac:chgData name="Kwok, Alice (SG/Advisory)" userId="c658c737-01ba-4bd5-bc1d-2b795ee786ab" providerId="ADAL" clId="{592CA089-AFBA-4B08-A0B2-20AE068CCAD3}" dt="2024-10-18T02:22:47.510" v="75" actId="478"/>
            <ac:grpSpMkLst>
              <pc:docMk/>
              <pc:sldMasterMk cId="3939652642" sldId="2147483873"/>
              <pc:sldLayoutMk cId="508640345" sldId="2147484295"/>
              <ac:grpSpMk id="9" creationId="{B7650704-C23A-34E2-08C4-71246608BD1E}"/>
            </ac:grpSpMkLst>
          </pc:grpChg>
        </pc:sldLayoutChg>
        <pc:sldLayoutChg chg="delSp">
          <pc:chgData name="Kwok, Alice (SG/Advisory)" userId="c658c737-01ba-4bd5-bc1d-2b795ee786ab" providerId="ADAL" clId="{592CA089-AFBA-4B08-A0B2-20AE068CCAD3}" dt="2024-10-18T02:22:39.558" v="74" actId="478"/>
          <pc:sldLayoutMkLst>
            <pc:docMk/>
            <pc:sldMasterMk cId="3939652642" sldId="2147483873"/>
            <pc:sldLayoutMk cId="2549935562" sldId="2147484331"/>
          </pc:sldLayoutMkLst>
          <pc:grpChg chg="del">
            <ac:chgData name="Kwok, Alice (SG/Advisory)" userId="c658c737-01ba-4bd5-bc1d-2b795ee786ab" providerId="ADAL" clId="{592CA089-AFBA-4B08-A0B2-20AE068CCAD3}" dt="2024-10-18T02:22:39.558" v="74" actId="478"/>
            <ac:grpSpMkLst>
              <pc:docMk/>
              <pc:sldMasterMk cId="3939652642" sldId="2147483873"/>
              <pc:sldLayoutMk cId="2549935562" sldId="2147484331"/>
              <ac:grpSpMk id="5" creationId="{43EA7D11-C4EC-15FA-94C1-B7CC7D31A7A9}"/>
            </ac:grpSpMkLst>
          </pc:grpChg>
        </pc:sldLayoutChg>
      </pc:sldMasterChg>
      <pc:sldMasterChg chg="del delSldLayout">
        <pc:chgData name="Kwok, Alice (SG/Advisory)" userId="c658c737-01ba-4bd5-bc1d-2b795ee786ab" providerId="ADAL" clId="{592CA089-AFBA-4B08-A0B2-20AE068CCAD3}" dt="2024-10-18T02:18:30.469" v="73" actId="18676"/>
        <pc:sldMasterMkLst>
          <pc:docMk/>
          <pc:sldMasterMk cId="2862816653" sldId="2147484880"/>
        </pc:sldMasterMkLst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862816653" sldId="2147484880"/>
            <pc:sldLayoutMk cId="2408883684" sldId="2147484881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862816653" sldId="2147484880"/>
            <pc:sldLayoutMk cId="461685677" sldId="2147484882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862816653" sldId="2147484880"/>
            <pc:sldLayoutMk cId="24438590" sldId="2147484883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862816653" sldId="2147484880"/>
            <pc:sldLayoutMk cId="1645180379" sldId="2147484884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862816653" sldId="2147484880"/>
            <pc:sldLayoutMk cId="2895365440" sldId="2147484885"/>
          </pc:sldLayoutMkLst>
        </pc:sldLayoutChg>
      </pc:sldMasterChg>
      <pc:sldMasterChg chg="delSldLayout">
        <pc:chgData name="Kwok, Alice (SG/Advisory)" userId="c658c737-01ba-4bd5-bc1d-2b795ee786ab" providerId="ADAL" clId="{592CA089-AFBA-4B08-A0B2-20AE068CCAD3}" dt="2024-10-18T02:18:30.469" v="73" actId="18676"/>
        <pc:sldMasterMkLst>
          <pc:docMk/>
          <pc:sldMasterMk cId="2393212469" sldId="2147484886"/>
        </pc:sldMasterMkLst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393212469" sldId="2147484886"/>
            <pc:sldLayoutMk cId="4024274726" sldId="2147485019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393212469" sldId="2147484886"/>
            <pc:sldLayoutMk cId="2591554657" sldId="2147485020"/>
          </pc:sldLayoutMkLst>
        </pc:sldLayoutChg>
      </pc:sldMasterChg>
      <pc:sldMasterChg chg="del delSldLayout">
        <pc:chgData name="Kwok, Alice (SG/Advisory)" userId="c658c737-01ba-4bd5-bc1d-2b795ee786ab" providerId="ADAL" clId="{592CA089-AFBA-4B08-A0B2-20AE068CCAD3}" dt="2024-10-18T02:18:30.469" v="73" actId="18676"/>
        <pc:sldMasterMkLst>
          <pc:docMk/>
          <pc:sldMasterMk cId="2626769304" sldId="2147484946"/>
        </pc:sldMasterMkLst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626769304" sldId="2147484946"/>
            <pc:sldLayoutMk cId="3204971776" sldId="2147484947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626769304" sldId="2147484946"/>
            <pc:sldLayoutMk cId="701394559" sldId="2147484948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626769304" sldId="2147484946"/>
            <pc:sldLayoutMk cId="1241960298" sldId="2147484949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626769304" sldId="2147484946"/>
            <pc:sldLayoutMk cId="4090147974" sldId="2147484950"/>
          </pc:sldLayoutMkLst>
        </pc:sldLayoutChg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2626769304" sldId="2147484946"/>
            <pc:sldLayoutMk cId="111633800" sldId="2147484951"/>
          </pc:sldLayoutMkLst>
        </pc:sldLayoutChg>
      </pc:sldMasterChg>
      <pc:sldMasterChg chg="delSldLayout">
        <pc:chgData name="Kwok, Alice (SG/Advisory)" userId="c658c737-01ba-4bd5-bc1d-2b795ee786ab" providerId="ADAL" clId="{592CA089-AFBA-4B08-A0B2-20AE068CCAD3}" dt="2024-10-18T02:18:30.469" v="73" actId="18676"/>
        <pc:sldMasterMkLst>
          <pc:docMk/>
          <pc:sldMasterMk cId="1404877265" sldId="2147484952"/>
        </pc:sldMasterMkLst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1404877265" sldId="2147484952"/>
            <pc:sldLayoutMk cId="779758042" sldId="2147485012"/>
          </pc:sldLayoutMkLst>
        </pc:sldLayoutChg>
      </pc:sldMasterChg>
      <pc:sldMasterChg chg="delSldLayout">
        <pc:chgData name="Kwok, Alice (SG/Advisory)" userId="c658c737-01ba-4bd5-bc1d-2b795ee786ab" providerId="ADAL" clId="{592CA089-AFBA-4B08-A0B2-20AE068CCAD3}" dt="2024-10-18T02:18:30.469" v="73" actId="18676"/>
        <pc:sldMasterMkLst>
          <pc:docMk/>
          <pc:sldMasterMk cId="996140268" sldId="2147485022"/>
        </pc:sldMasterMkLst>
        <pc:sldLayoutChg chg="del">
          <pc:chgData name="Kwok, Alice (SG/Advisory)" userId="c658c737-01ba-4bd5-bc1d-2b795ee786ab" providerId="ADAL" clId="{592CA089-AFBA-4B08-A0B2-20AE068CCAD3}" dt="2024-10-18T02:18:30.469" v="73" actId="18676"/>
          <pc:sldLayoutMkLst>
            <pc:docMk/>
            <pc:sldMasterMk cId="996140268" sldId="2147485022"/>
            <pc:sldLayoutMk cId="1049563810" sldId="2147485070"/>
          </pc:sldLayoutMkLst>
        </pc:sldLayoutChg>
      </pc:sldMasterChg>
    </pc:docChg>
  </pc:docChgLst>
  <pc:docChgLst>
    <pc:chgData name="Sulaiman, Nur Syahiirah (SG/Advisory)" userId="dc904ef3-b3f1-47b3-83ed-818a6bc0fc43" providerId="ADAL" clId="{36E0F3DE-987D-4B49-A771-712B7C153F04}"/>
    <pc:docChg chg="modSld">
      <pc:chgData name="Sulaiman, Nur Syahiirah (SG/Advisory)" userId="dc904ef3-b3f1-47b3-83ed-818a6bc0fc43" providerId="ADAL" clId="{36E0F3DE-987D-4B49-A771-712B7C153F04}" dt="2024-10-21T02:05:17.327" v="0" actId="14100"/>
      <pc:docMkLst>
        <pc:docMk/>
      </pc:docMkLst>
      <pc:sldChg chg="modSp mod">
        <pc:chgData name="Sulaiman, Nur Syahiirah (SG/Advisory)" userId="dc904ef3-b3f1-47b3-83ed-818a6bc0fc43" providerId="ADAL" clId="{36E0F3DE-987D-4B49-A771-712B7C153F04}" dt="2024-10-21T02:05:17.327" v="0" actId="14100"/>
        <pc:sldMkLst>
          <pc:docMk/>
          <pc:sldMk cId="1359644955" sldId="2147473733"/>
        </pc:sldMkLst>
        <pc:graphicFrameChg chg="modGraphic">
          <ac:chgData name="Sulaiman, Nur Syahiirah (SG/Advisory)" userId="dc904ef3-b3f1-47b3-83ed-818a6bc0fc43" providerId="ADAL" clId="{36E0F3DE-987D-4B49-A771-712B7C153F04}" dt="2024-10-21T02:05:17.327" v="0" actId="14100"/>
          <ac:graphicFrameMkLst>
            <pc:docMk/>
            <pc:sldMk cId="1359644955" sldId="2147473733"/>
            <ac:graphicFrameMk id="50" creationId="{9C2B4A90-F7F3-DF2F-3114-62919964BBF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DEEA23-1DBB-F8D8-AE2A-CEF31C2E3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F899-F035-789B-D525-DAFD65CA5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DC09E-7080-49B1-8987-C5836AF44DF4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E7890-5FC1-B675-1A2E-A25C36F3C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0EEF6-58F4-5BFD-D507-B9825500CD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725FF-A395-4006-85C0-2E7D5705E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1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1ECD-FAF1-42A3-9383-EFE12C87DEC0}" type="datetimeFigureOut">
              <a:rPr lang="en-SG" smtClean="0"/>
              <a:t>15/11/2024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2BEAF-DB70-4532-93EA-A80CA51818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9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kpmg.com/content/dam/kpmg/ie/pdf/2023/07/ie-culture-and-accountability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kpmg.com/content/dam/kpmg/sg/pdf/2020/04/BGI-Trust-By-Design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330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284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5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>
                <a:hlinkClick r:id="rId3"/>
              </a:rPr>
              <a:t>Championing accountability through organisational culture (kpmg.com)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171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537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705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>
                <a:hlinkClick r:id="rId3"/>
              </a:rPr>
              <a:t>Is trust working hard for your organization? (kpmg.com)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788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4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VIDER 1">
    <p:bg>
      <p:bgPr>
        <a:solidFill>
          <a:srgbClr val="9E2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D1F0D-D7CC-F9B1-D972-D8AC9408367B}"/>
              </a:ext>
            </a:extLst>
          </p:cNvPr>
          <p:cNvSpPr/>
          <p:nvPr userDrawn="1"/>
        </p:nvSpPr>
        <p:spPr>
          <a:xfrm>
            <a:off x="18810513" y="5283200"/>
            <a:ext cx="842743" cy="848521"/>
          </a:xfrm>
          <a:prstGeom prst="rect">
            <a:avLst/>
          </a:prstGeom>
          <a:solidFill>
            <a:srgbClr val="8C2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3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rgbClr val="9E2A2B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rgbClr val="9E2A2B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rgbClr val="9E2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5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331" r:id="rId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https://hbr.org/2021/01/the-forgotten-dimension-of-diversity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B5461F-5A99-A709-9124-E4FF5767F206}"/>
              </a:ext>
            </a:extLst>
          </p:cNvPr>
          <p:cNvSpPr/>
          <p:nvPr/>
        </p:nvSpPr>
        <p:spPr>
          <a:xfrm>
            <a:off x="0" y="1354237"/>
            <a:ext cx="12192000" cy="5503761"/>
          </a:xfrm>
          <a:prstGeom prst="rect">
            <a:avLst/>
          </a:prstGeom>
          <a:solidFill>
            <a:srgbClr val="8C2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A3CC60-0C5B-DD40-1D7C-863DA5ED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96" y="421876"/>
            <a:ext cx="1841266" cy="4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25494E3E-744E-521C-34BE-7F36AC3699C6}"/>
              </a:ext>
            </a:extLst>
          </p:cNvPr>
          <p:cNvSpPr txBox="1">
            <a:spLocks/>
          </p:cNvSpPr>
          <p:nvPr/>
        </p:nvSpPr>
        <p:spPr bwMode="auto">
          <a:xfrm>
            <a:off x="93345" y="2134009"/>
            <a:ext cx="12098655" cy="38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pPr algn="l"/>
            <a:r>
              <a:rPr lang="en-US" sz="3200">
                <a:solidFill>
                  <a:sysClr val="window" lastClr="FFFFFF"/>
                </a:solidFill>
              </a:rPr>
              <a:t>ISCA-</a:t>
            </a:r>
            <a:r>
              <a:rPr lang="en-US" sz="3200" err="1">
                <a:solidFill>
                  <a:sysClr val="window" lastClr="FFFFFF"/>
                </a:solidFill>
              </a:rPr>
              <a:t>LawSoc’s</a:t>
            </a:r>
            <a:r>
              <a:rPr lang="en-US" sz="3200">
                <a:solidFill>
                  <a:sysClr val="window" lastClr="FFFFFF"/>
                </a:solidFill>
              </a:rPr>
              <a:t> Sustainability Apex </a:t>
            </a:r>
            <a:r>
              <a:rPr lang="en-US" sz="3200" err="1">
                <a:solidFill>
                  <a:sysClr val="window" lastClr="FFFFFF"/>
                </a:solidFill>
              </a:rPr>
              <a:t>Programme</a:t>
            </a:r>
            <a:r>
              <a:rPr lang="en-US" sz="3200">
                <a:solidFill>
                  <a:sysClr val="window" lastClr="FFFFFF"/>
                </a:solidFill>
              </a:rPr>
              <a:t> (SAP)</a:t>
            </a:r>
          </a:p>
          <a:p>
            <a:r>
              <a:rPr lang="en-US" sz="5400" b="1">
                <a:solidFill>
                  <a:sysClr val="window" lastClr="FFFFFF"/>
                </a:solidFill>
              </a:rPr>
              <a:t>Masterclass 6: “S” (Social) in ESG</a:t>
            </a:r>
            <a:endParaRPr lang="en-GB" sz="2000" b="1">
              <a:solidFill>
                <a:sysClr val="window" lastClr="FFFFFF"/>
              </a:solidFill>
              <a:cs typeface="Calibri"/>
            </a:endParaRPr>
          </a:p>
          <a:p>
            <a:br>
              <a:rPr lang="en-GB" sz="5400" b="1"/>
            </a:br>
            <a:endParaRPr lang="en-GB" sz="2000" b="1">
              <a:solidFill>
                <a:sysClr val="window" lastClr="FFFFFF"/>
              </a:solidFill>
              <a:cs typeface="Calibri"/>
            </a:endParaRPr>
          </a:p>
          <a:p>
            <a:r>
              <a:rPr lang="en-GB" sz="3200">
                <a:solidFill>
                  <a:sysClr val="window" lastClr="FFFFFF"/>
                </a:solidFill>
              </a:rPr>
              <a:t>August 2025</a:t>
            </a:r>
            <a:endParaRPr lang="en-GB">
              <a:solidFill>
                <a:sysClr val="window" lastClr="FFFFFF"/>
              </a:solidFill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315620-47F1-7CE2-50D7-C100CED1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14" y="249503"/>
            <a:ext cx="1841266" cy="7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GB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for today’s masterclass…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CD6B9-4538-C59E-975C-48C5969C8EA3}"/>
              </a:ext>
            </a:extLst>
          </p:cNvPr>
          <p:cNvSpPr txBox="1"/>
          <p:nvPr/>
        </p:nvSpPr>
        <p:spPr>
          <a:xfrm>
            <a:off x="660281" y="3896646"/>
            <a:ext cx="2564720" cy="1423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>
                <a:ln>
                  <a:noFill/>
                </a:ln>
                <a:solidFill>
                  <a:srgbClr val="CA67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Social </a:t>
            </a:r>
            <a:r>
              <a:rPr lang="en-SG" sz="1400" b="1">
                <a:solidFill>
                  <a:srgbClr val="CA6702"/>
                </a:solidFill>
                <a:latin typeface="Arial"/>
              </a:rPr>
              <a:t>Issues</a:t>
            </a:r>
            <a:endParaRPr kumimoji="0" lang="en-SG" sz="1400" b="1" i="0" u="none" strike="noStrike" kern="1200" cap="none" spc="0" normalizeH="0" baseline="0" noProof="0">
              <a:ln>
                <a:noFill/>
              </a:ln>
              <a:solidFill>
                <a:srgbClr val="CA670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SG" sz="1200">
                <a:solidFill>
                  <a:srgbClr val="000000"/>
                </a:solidFill>
                <a:latin typeface="Arial"/>
              </a:rPr>
              <a:t>Explore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importance of addressing social issues within corporate sustainability. Gain an understanding of key social frameworks to effectively address them. 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06062-74F6-B418-F3C2-534E799C9749}"/>
              </a:ext>
            </a:extLst>
          </p:cNvPr>
          <p:cNvSpPr txBox="1"/>
          <p:nvPr/>
        </p:nvSpPr>
        <p:spPr>
          <a:xfrm>
            <a:off x="3473879" y="3896646"/>
            <a:ext cx="2554534" cy="1460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>
                <a:ln>
                  <a:noFill/>
                </a:ln>
                <a:solidFill>
                  <a:srgbClr val="8C2E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 and Labour Rights in Singapore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SG" sz="1200"/>
              <a:t>Overview of the legal and regulatory landscape concerning human and labour rights, and the implications for businesses operations.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3EE1034-9087-9906-D730-23DB43647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10557"/>
              </p:ext>
            </p:extLst>
          </p:nvPr>
        </p:nvGraphicFramePr>
        <p:xfrm>
          <a:off x="573173" y="5464524"/>
          <a:ext cx="2651827" cy="6834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479">
                  <a:extLst>
                    <a:ext uri="{9D8B030D-6E8A-4147-A177-3AD203B41FA5}">
                      <a16:colId xmlns:a16="http://schemas.microsoft.com/office/drawing/2014/main" val="3326977781"/>
                    </a:ext>
                  </a:extLst>
                </a:gridCol>
                <a:gridCol w="2325348">
                  <a:extLst>
                    <a:ext uri="{9D8B030D-6E8A-4147-A177-3AD203B41FA5}">
                      <a16:colId xmlns:a16="http://schemas.microsoft.com/office/drawing/2014/main" val="2192110519"/>
                    </a:ext>
                  </a:extLst>
                </a:gridCol>
              </a:tblGrid>
              <a:tr h="31773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The Role of Social in ESG</a:t>
                      </a:r>
                    </a:p>
                    <a:p>
                      <a:endParaRPr lang="en-SG" sz="6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89341"/>
                  </a:ext>
                </a:extLst>
              </a:tr>
              <a:tr h="31773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Key Frameworks for Social Issues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13094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F8EB402-7CF1-5788-E214-6E76B5EA2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66981"/>
              </p:ext>
            </p:extLst>
          </p:nvPr>
        </p:nvGraphicFramePr>
        <p:xfrm>
          <a:off x="3387118" y="5464524"/>
          <a:ext cx="264129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727">
                  <a:extLst>
                    <a:ext uri="{9D8B030D-6E8A-4147-A177-3AD203B41FA5}">
                      <a16:colId xmlns:a16="http://schemas.microsoft.com/office/drawing/2014/main" val="3326977781"/>
                    </a:ext>
                  </a:extLst>
                </a:gridCol>
                <a:gridCol w="2326568">
                  <a:extLst>
                    <a:ext uri="{9D8B030D-6E8A-4147-A177-3AD203B41FA5}">
                      <a16:colId xmlns:a16="http://schemas.microsoft.com/office/drawing/2014/main" val="2192110519"/>
                    </a:ext>
                  </a:extLst>
                </a:gridCol>
              </a:tblGrid>
              <a:tr h="31848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2.1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 dirty="0">
                          <a:solidFill>
                            <a:schemeClr val="tx1"/>
                          </a:solidFill>
                        </a:rPr>
                        <a:t>Current Legal and Regulatory Requirements</a:t>
                      </a:r>
                    </a:p>
                    <a:p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8934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D8FB0EA-09D3-8103-E9F5-BB44621DE23B}"/>
              </a:ext>
            </a:extLst>
          </p:cNvPr>
          <p:cNvSpPr txBox="1"/>
          <p:nvPr/>
        </p:nvSpPr>
        <p:spPr>
          <a:xfrm>
            <a:off x="6305381" y="3896646"/>
            <a:ext cx="2554534" cy="1460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>
                <a:ln>
                  <a:noFill/>
                </a:ln>
                <a:solidFill>
                  <a:srgbClr val="0A93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Protecting Human and Labour Rights in Workplace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Uncover the strategies for assessing and promoting fair labour practices in the workplace, including </a:t>
            </a:r>
            <a:r>
              <a:rPr kumimoji="0" lang="en-SG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</a:t>
            </a:r>
            <a:r>
              <a:rPr lang="en-SG" sz="1200" err="1">
                <a:solidFill>
                  <a:srgbClr val="000000"/>
                </a:solidFill>
                <a:latin typeface="Arial"/>
              </a:rPr>
              <a:t>mples</a:t>
            </a:r>
            <a:r>
              <a:rPr lang="en-SG" sz="1200">
                <a:solidFill>
                  <a:srgbClr val="000000"/>
                </a:solidFill>
                <a:latin typeface="Arial"/>
              </a:rPr>
              <a:t> of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best practices.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A36164-77D0-12BC-43DA-C84E4ADA77D6}"/>
              </a:ext>
            </a:extLst>
          </p:cNvPr>
          <p:cNvSpPr txBox="1"/>
          <p:nvPr/>
        </p:nvSpPr>
        <p:spPr>
          <a:xfrm>
            <a:off x="9123082" y="3894152"/>
            <a:ext cx="2554534" cy="1460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>
                <a:ln>
                  <a:noFill/>
                </a:ln>
                <a:solidFill>
                  <a:srgbClr val="94D2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ESG-related Disputes and Resolutions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SG" sz="1200">
                <a:solidFill>
                  <a:srgbClr val="000000"/>
                </a:solidFill>
                <a:latin typeface="Arial"/>
              </a:rPr>
              <a:t>Explore common social issues through case studies, examining notable examples and strategies for preventing and resolving disputes.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9D2026F-8C66-D1D6-DFFD-57F06F089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67141"/>
              </p:ext>
            </p:extLst>
          </p:nvPr>
        </p:nvGraphicFramePr>
        <p:xfrm>
          <a:off x="9036321" y="5464524"/>
          <a:ext cx="2641295" cy="3177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531">
                  <a:extLst>
                    <a:ext uri="{9D8B030D-6E8A-4147-A177-3AD203B41FA5}">
                      <a16:colId xmlns:a16="http://schemas.microsoft.com/office/drawing/2014/main" val="3326977781"/>
                    </a:ext>
                  </a:extLst>
                </a:gridCol>
                <a:gridCol w="2308764">
                  <a:extLst>
                    <a:ext uri="{9D8B030D-6E8A-4147-A177-3AD203B41FA5}">
                      <a16:colId xmlns:a16="http://schemas.microsoft.com/office/drawing/2014/main" val="2192110519"/>
                    </a:ext>
                  </a:extLst>
                </a:gridCol>
              </a:tblGrid>
              <a:tr h="31773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Overview of Social Disputes</a:t>
                      </a:r>
                    </a:p>
                    <a:p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8934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9C2B4A90-F7F3-DF2F-3114-62919964B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6769"/>
              </p:ext>
            </p:extLst>
          </p:nvPr>
        </p:nvGraphicFramePr>
        <p:xfrm>
          <a:off x="6218620" y="5464524"/>
          <a:ext cx="2641295" cy="54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560">
                  <a:extLst>
                    <a:ext uri="{9D8B030D-6E8A-4147-A177-3AD203B41FA5}">
                      <a16:colId xmlns:a16="http://schemas.microsoft.com/office/drawing/2014/main" val="3326977781"/>
                    </a:ext>
                  </a:extLst>
                </a:gridCol>
                <a:gridCol w="2332735">
                  <a:extLst>
                    <a:ext uri="{9D8B030D-6E8A-4147-A177-3AD203B41FA5}">
                      <a16:colId xmlns:a16="http://schemas.microsoft.com/office/drawing/2014/main" val="2192110519"/>
                    </a:ext>
                  </a:extLst>
                </a:gridCol>
              </a:tblGrid>
              <a:tr h="14272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 dirty="0">
                          <a:solidFill>
                            <a:schemeClr val="tx1"/>
                          </a:solidFill>
                        </a:rPr>
                        <a:t>Best Practices for Employers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89341"/>
                  </a:ext>
                </a:extLst>
              </a:tr>
              <a:tr h="157239">
                <a:tc>
                  <a:txBody>
                    <a:bodyPr/>
                    <a:lstStyle/>
                    <a:p>
                      <a:endParaRPr lang="en-SG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571270"/>
                  </a:ext>
                </a:extLst>
              </a:tr>
              <a:tr h="157239">
                <a:tc>
                  <a:txBody>
                    <a:bodyPr/>
                    <a:lstStyle/>
                    <a:p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286622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2D314D8C-216F-BF3B-6B43-9F4E9A3F5C00}"/>
              </a:ext>
            </a:extLst>
          </p:cNvPr>
          <p:cNvGrpSpPr/>
          <p:nvPr/>
        </p:nvGrpSpPr>
        <p:grpSpPr>
          <a:xfrm>
            <a:off x="573173" y="1330325"/>
            <a:ext cx="2415182" cy="2304730"/>
            <a:chOff x="573173" y="1330325"/>
            <a:chExt cx="2415182" cy="23047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B0E123-69C3-2BFA-99A0-6A625C67FA9C}"/>
                </a:ext>
              </a:extLst>
            </p:cNvPr>
            <p:cNvSpPr txBox="1"/>
            <p:nvPr/>
          </p:nvSpPr>
          <p:spPr>
            <a:xfrm>
              <a:off x="1303871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sz="5400"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28750504-4AD6-A4F3-FC89-D36A3B3EA8B0}"/>
                </a:ext>
              </a:extLst>
            </p:cNvPr>
            <p:cNvSpPr/>
            <p:nvPr/>
          </p:nvSpPr>
          <p:spPr>
            <a:xfrm>
              <a:off x="573173" y="1330325"/>
              <a:ext cx="2415182" cy="2304730"/>
            </a:xfrm>
            <a:prstGeom prst="donut">
              <a:avLst/>
            </a:prstGeom>
            <a:solidFill>
              <a:srgbClr val="EE9B00"/>
            </a:solidFill>
            <a:ln>
              <a:solidFill>
                <a:srgbClr val="EE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SG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5587A2-43CD-5078-7DCA-89BA834C75FA}"/>
              </a:ext>
            </a:extLst>
          </p:cNvPr>
          <p:cNvGrpSpPr/>
          <p:nvPr/>
        </p:nvGrpSpPr>
        <p:grpSpPr>
          <a:xfrm>
            <a:off x="3431908" y="1330325"/>
            <a:ext cx="2415182" cy="2304730"/>
            <a:chOff x="3316344" y="1330325"/>
            <a:chExt cx="2415182" cy="23047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0C9DC-11FB-8DE6-1D6A-7AC053ABBEDF}"/>
                </a:ext>
              </a:extLst>
            </p:cNvPr>
            <p:cNvSpPr txBox="1"/>
            <p:nvPr/>
          </p:nvSpPr>
          <p:spPr>
            <a:xfrm>
              <a:off x="4043318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sz="5400"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5863BFA8-9D96-625D-90ED-5AB8C0B8E5F0}"/>
                </a:ext>
              </a:extLst>
            </p:cNvPr>
            <p:cNvSpPr/>
            <p:nvPr/>
          </p:nvSpPr>
          <p:spPr>
            <a:xfrm>
              <a:off x="3316344" y="1330325"/>
              <a:ext cx="2415182" cy="2304730"/>
            </a:xfrm>
            <a:prstGeom prst="donut">
              <a:avLst/>
            </a:prstGeom>
            <a:solidFill>
              <a:srgbClr val="9E2A2B"/>
            </a:solidFill>
            <a:ln>
              <a:solidFill>
                <a:srgbClr val="9E2A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SG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A61737-1371-6AB3-E952-7BB194FEDEC8}"/>
              </a:ext>
            </a:extLst>
          </p:cNvPr>
          <p:cNvGrpSpPr/>
          <p:nvPr/>
        </p:nvGrpSpPr>
        <p:grpSpPr>
          <a:xfrm>
            <a:off x="6290643" y="1328643"/>
            <a:ext cx="2415182" cy="2304730"/>
            <a:chOff x="6375057" y="1328643"/>
            <a:chExt cx="2415182" cy="23047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1B66E-99FE-64E1-8C3D-AC302D5FCC29}"/>
                </a:ext>
              </a:extLst>
            </p:cNvPr>
            <p:cNvSpPr txBox="1"/>
            <p:nvPr/>
          </p:nvSpPr>
          <p:spPr>
            <a:xfrm>
              <a:off x="7105755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sz="5400"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872E9912-F441-CD8E-A0BD-D88A2B0EAE67}"/>
                </a:ext>
              </a:extLst>
            </p:cNvPr>
            <p:cNvSpPr/>
            <p:nvPr/>
          </p:nvSpPr>
          <p:spPr>
            <a:xfrm>
              <a:off x="6375057" y="1328643"/>
              <a:ext cx="2415182" cy="2304730"/>
            </a:xfrm>
            <a:prstGeom prst="donut">
              <a:avLst/>
            </a:prstGeom>
            <a:solidFill>
              <a:srgbClr val="0A9396"/>
            </a:solidFill>
            <a:ln>
              <a:solidFill>
                <a:srgbClr val="0A9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SG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CA390B-67E6-EE3F-3F6E-D74A67694B71}"/>
              </a:ext>
            </a:extLst>
          </p:cNvPr>
          <p:cNvGrpSpPr/>
          <p:nvPr/>
        </p:nvGrpSpPr>
        <p:grpSpPr>
          <a:xfrm>
            <a:off x="9149377" y="1328643"/>
            <a:ext cx="2415182" cy="2304730"/>
            <a:chOff x="9036321" y="1328643"/>
            <a:chExt cx="2415182" cy="23047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8CB02-B5F6-2BE4-C598-BE466AC4E031}"/>
                </a:ext>
              </a:extLst>
            </p:cNvPr>
            <p:cNvSpPr txBox="1"/>
            <p:nvPr/>
          </p:nvSpPr>
          <p:spPr>
            <a:xfrm>
              <a:off x="9767019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sz="5400"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2351843A-0233-E6CB-0CE8-EC1D9C705C75}"/>
                </a:ext>
              </a:extLst>
            </p:cNvPr>
            <p:cNvSpPr/>
            <p:nvPr/>
          </p:nvSpPr>
          <p:spPr>
            <a:xfrm>
              <a:off x="9036321" y="1328643"/>
              <a:ext cx="2415182" cy="2304730"/>
            </a:xfrm>
            <a:prstGeom prst="donut">
              <a:avLst/>
            </a:prstGeom>
            <a:solidFill>
              <a:srgbClr val="94D2BD"/>
            </a:solidFill>
            <a:ln>
              <a:solidFill>
                <a:srgbClr val="94D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SG" sz="150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64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GB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key social topics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0543CD5-F348-3904-51B3-6D6C1BCAC4BC}"/>
              </a:ext>
            </a:extLst>
          </p:cNvPr>
          <p:cNvSpPr/>
          <p:nvPr/>
        </p:nvSpPr>
        <p:spPr>
          <a:xfrm>
            <a:off x="4137659" y="1556003"/>
            <a:ext cx="3933443" cy="3345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A187B54-D80C-62F2-2A27-DA51598D2686}"/>
              </a:ext>
            </a:extLst>
          </p:cNvPr>
          <p:cNvSpPr/>
          <p:nvPr/>
        </p:nvSpPr>
        <p:spPr>
          <a:xfrm>
            <a:off x="5292852" y="1612404"/>
            <a:ext cx="1621523" cy="505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E89177A-BDB6-CD5F-848D-DB0F5D514547}"/>
              </a:ext>
            </a:extLst>
          </p:cNvPr>
          <p:cNvSpPr/>
          <p:nvPr/>
        </p:nvSpPr>
        <p:spPr>
          <a:xfrm>
            <a:off x="4163567" y="1581918"/>
            <a:ext cx="3827145" cy="3238500"/>
          </a:xfrm>
          <a:custGeom>
            <a:avLst/>
            <a:gdLst/>
            <a:ahLst/>
            <a:cxnLst/>
            <a:rect l="l" t="t" r="r" b="b"/>
            <a:pathLst>
              <a:path w="3827145" h="3238500">
                <a:moveTo>
                  <a:pt x="3624948" y="0"/>
                </a:moveTo>
                <a:lnTo>
                  <a:pt x="201815" y="0"/>
                </a:lnTo>
                <a:lnTo>
                  <a:pt x="155542" y="5329"/>
                </a:lnTo>
                <a:lnTo>
                  <a:pt x="113064" y="20511"/>
                </a:lnTo>
                <a:lnTo>
                  <a:pt x="75592" y="44334"/>
                </a:lnTo>
                <a:lnTo>
                  <a:pt x="44338" y="75586"/>
                </a:lnTo>
                <a:lnTo>
                  <a:pt x="20513" y="113058"/>
                </a:lnTo>
                <a:lnTo>
                  <a:pt x="5330" y="155538"/>
                </a:lnTo>
                <a:lnTo>
                  <a:pt x="0" y="201815"/>
                </a:lnTo>
                <a:lnTo>
                  <a:pt x="0" y="3036671"/>
                </a:lnTo>
                <a:lnTo>
                  <a:pt x="5330" y="3082949"/>
                </a:lnTo>
                <a:lnTo>
                  <a:pt x="20513" y="3125431"/>
                </a:lnTo>
                <a:lnTo>
                  <a:pt x="44338" y="3162905"/>
                </a:lnTo>
                <a:lnTo>
                  <a:pt x="75592" y="3194160"/>
                </a:lnTo>
                <a:lnTo>
                  <a:pt x="113064" y="3217986"/>
                </a:lnTo>
                <a:lnTo>
                  <a:pt x="155542" y="3233169"/>
                </a:lnTo>
                <a:lnTo>
                  <a:pt x="201815" y="3238500"/>
                </a:lnTo>
                <a:lnTo>
                  <a:pt x="3624948" y="3238500"/>
                </a:lnTo>
                <a:lnTo>
                  <a:pt x="3671221" y="3233169"/>
                </a:lnTo>
                <a:lnTo>
                  <a:pt x="3713699" y="3217986"/>
                </a:lnTo>
                <a:lnTo>
                  <a:pt x="3751171" y="3194160"/>
                </a:lnTo>
                <a:lnTo>
                  <a:pt x="3782425" y="3162905"/>
                </a:lnTo>
                <a:lnTo>
                  <a:pt x="3806250" y="3125431"/>
                </a:lnTo>
                <a:lnTo>
                  <a:pt x="3821433" y="3082949"/>
                </a:lnTo>
                <a:lnTo>
                  <a:pt x="3826764" y="3036671"/>
                </a:lnTo>
                <a:lnTo>
                  <a:pt x="3826764" y="201815"/>
                </a:lnTo>
                <a:lnTo>
                  <a:pt x="3821433" y="155538"/>
                </a:lnTo>
                <a:lnTo>
                  <a:pt x="3806250" y="113058"/>
                </a:lnTo>
                <a:lnTo>
                  <a:pt x="3782425" y="75586"/>
                </a:lnTo>
                <a:lnTo>
                  <a:pt x="3751171" y="44334"/>
                </a:lnTo>
                <a:lnTo>
                  <a:pt x="3713699" y="20511"/>
                </a:lnTo>
                <a:lnTo>
                  <a:pt x="3671221" y="5329"/>
                </a:lnTo>
                <a:lnTo>
                  <a:pt x="3624948" y="0"/>
                </a:lnTo>
                <a:close/>
              </a:path>
            </a:pathLst>
          </a:custGeom>
          <a:solidFill>
            <a:srgbClr val="FFF3B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FDF3168-31A3-C696-169F-B68EAE5B161F}"/>
              </a:ext>
            </a:extLst>
          </p:cNvPr>
          <p:cNvSpPr txBox="1"/>
          <p:nvPr/>
        </p:nvSpPr>
        <p:spPr>
          <a:xfrm>
            <a:off x="5420747" y="1678401"/>
            <a:ext cx="1311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5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‘S’ 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200" b="1" i="0" u="none" strike="noStrike" kern="1200" cap="none" spc="-14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9E2A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B963A9ED-7C44-42BF-A61B-F63B069515D0}"/>
              </a:ext>
            </a:extLst>
          </p:cNvPr>
          <p:cNvSpPr/>
          <p:nvPr/>
        </p:nvSpPr>
        <p:spPr>
          <a:xfrm>
            <a:off x="5433447" y="1911319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256" y="0"/>
                </a:lnTo>
              </a:path>
            </a:pathLst>
          </a:custGeom>
          <a:ln w="19812">
            <a:solidFill>
              <a:srgbClr val="9E2A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EE163FED-797C-3DED-DD55-88142B52CD7E}"/>
              </a:ext>
            </a:extLst>
          </p:cNvPr>
          <p:cNvSpPr/>
          <p:nvPr/>
        </p:nvSpPr>
        <p:spPr>
          <a:xfrm>
            <a:off x="4232147" y="2127504"/>
            <a:ext cx="1842515" cy="2548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F2B1833-7D41-7F0E-5C4E-DF0C48FDD22B}"/>
              </a:ext>
            </a:extLst>
          </p:cNvPr>
          <p:cNvSpPr/>
          <p:nvPr/>
        </p:nvSpPr>
        <p:spPr>
          <a:xfrm>
            <a:off x="4245864" y="2119884"/>
            <a:ext cx="1159763" cy="347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A2D032B3-B09D-0986-B0A4-49C4BE4A5A74}"/>
              </a:ext>
            </a:extLst>
          </p:cNvPr>
          <p:cNvSpPr/>
          <p:nvPr/>
        </p:nvSpPr>
        <p:spPr>
          <a:xfrm>
            <a:off x="4258055" y="2153410"/>
            <a:ext cx="1736089" cy="2441575"/>
          </a:xfrm>
          <a:custGeom>
            <a:avLst/>
            <a:gdLst/>
            <a:ahLst/>
            <a:cxnLst/>
            <a:rect l="l" t="t" r="r" b="b"/>
            <a:pathLst>
              <a:path w="1736089" h="2441575">
                <a:moveTo>
                  <a:pt x="1639392" y="0"/>
                </a:moveTo>
                <a:lnTo>
                  <a:pt x="96443" y="0"/>
                </a:lnTo>
                <a:lnTo>
                  <a:pt x="58903" y="7579"/>
                </a:lnTo>
                <a:lnTo>
                  <a:pt x="28247" y="28247"/>
                </a:lnTo>
                <a:lnTo>
                  <a:pt x="7579" y="58903"/>
                </a:lnTo>
                <a:lnTo>
                  <a:pt x="0" y="96443"/>
                </a:lnTo>
                <a:lnTo>
                  <a:pt x="0" y="2345004"/>
                </a:lnTo>
                <a:lnTo>
                  <a:pt x="7579" y="2382544"/>
                </a:lnTo>
                <a:lnTo>
                  <a:pt x="28247" y="2413200"/>
                </a:lnTo>
                <a:lnTo>
                  <a:pt x="58903" y="2433868"/>
                </a:lnTo>
                <a:lnTo>
                  <a:pt x="96443" y="2441447"/>
                </a:lnTo>
                <a:lnTo>
                  <a:pt x="1639392" y="2441447"/>
                </a:lnTo>
                <a:lnTo>
                  <a:pt x="1676932" y="2433868"/>
                </a:lnTo>
                <a:lnTo>
                  <a:pt x="1707588" y="2413200"/>
                </a:lnTo>
                <a:lnTo>
                  <a:pt x="1728256" y="2382544"/>
                </a:lnTo>
                <a:lnTo>
                  <a:pt x="1735836" y="2345004"/>
                </a:lnTo>
                <a:lnTo>
                  <a:pt x="1735836" y="96443"/>
                </a:lnTo>
                <a:lnTo>
                  <a:pt x="1728256" y="58903"/>
                </a:lnTo>
                <a:lnTo>
                  <a:pt x="1707588" y="28247"/>
                </a:lnTo>
                <a:lnTo>
                  <a:pt x="1676932" y="7579"/>
                </a:lnTo>
                <a:lnTo>
                  <a:pt x="16393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7DC7078D-00ED-CD32-2B13-15CB89C50380}"/>
              </a:ext>
            </a:extLst>
          </p:cNvPr>
          <p:cNvSpPr txBox="1"/>
          <p:nvPr/>
        </p:nvSpPr>
        <p:spPr>
          <a:xfrm>
            <a:off x="4327641" y="2165367"/>
            <a:ext cx="14346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</a:t>
            </a:r>
            <a:r>
              <a:rPr kumimoji="0" sz="1100" b="1" i="0" u="none" strike="noStrike" kern="1200" cap="none" spc="-8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E2A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5F77C5DF-F5B7-F793-1FFB-080D251300BD}"/>
              </a:ext>
            </a:extLst>
          </p:cNvPr>
          <p:cNvSpPr/>
          <p:nvPr/>
        </p:nvSpPr>
        <p:spPr>
          <a:xfrm>
            <a:off x="4337303" y="2357628"/>
            <a:ext cx="1632203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B2D853E-C67B-FA42-4C95-176124F4752D}"/>
              </a:ext>
            </a:extLst>
          </p:cNvPr>
          <p:cNvSpPr/>
          <p:nvPr/>
        </p:nvSpPr>
        <p:spPr>
          <a:xfrm>
            <a:off x="4469892" y="2446020"/>
            <a:ext cx="1399031" cy="483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38B4C9B6-48FE-7442-12EB-CCB10F69EAD2}"/>
              </a:ext>
            </a:extLst>
          </p:cNvPr>
          <p:cNvSpPr/>
          <p:nvPr/>
        </p:nvSpPr>
        <p:spPr>
          <a:xfrm>
            <a:off x="4363211" y="2383537"/>
            <a:ext cx="1525905" cy="520065"/>
          </a:xfrm>
          <a:custGeom>
            <a:avLst/>
            <a:gdLst/>
            <a:ahLst/>
            <a:cxnLst/>
            <a:rect l="l" t="t" r="r" b="b"/>
            <a:pathLst>
              <a:path w="1525904" h="520064">
                <a:moveTo>
                  <a:pt x="1438910" y="0"/>
                </a:moveTo>
                <a:lnTo>
                  <a:pt x="86614" y="0"/>
                </a:lnTo>
                <a:lnTo>
                  <a:pt x="52897" y="6805"/>
                </a:lnTo>
                <a:lnTo>
                  <a:pt x="25366" y="25366"/>
                </a:lnTo>
                <a:lnTo>
                  <a:pt x="6805" y="52897"/>
                </a:lnTo>
                <a:lnTo>
                  <a:pt x="0" y="86613"/>
                </a:lnTo>
                <a:lnTo>
                  <a:pt x="0" y="433069"/>
                </a:lnTo>
                <a:lnTo>
                  <a:pt x="6805" y="466780"/>
                </a:lnTo>
                <a:lnTo>
                  <a:pt x="25366" y="494312"/>
                </a:lnTo>
                <a:lnTo>
                  <a:pt x="52897" y="512876"/>
                </a:lnTo>
                <a:lnTo>
                  <a:pt x="86614" y="519683"/>
                </a:lnTo>
                <a:lnTo>
                  <a:pt x="1438910" y="519683"/>
                </a:lnTo>
                <a:lnTo>
                  <a:pt x="1472626" y="512876"/>
                </a:lnTo>
                <a:lnTo>
                  <a:pt x="1500157" y="494312"/>
                </a:lnTo>
                <a:lnTo>
                  <a:pt x="1518718" y="466780"/>
                </a:lnTo>
                <a:lnTo>
                  <a:pt x="1525524" y="433069"/>
                </a:lnTo>
                <a:lnTo>
                  <a:pt x="1525524" y="86613"/>
                </a:lnTo>
                <a:lnTo>
                  <a:pt x="1518718" y="52897"/>
                </a:lnTo>
                <a:lnTo>
                  <a:pt x="1500157" y="25366"/>
                </a:lnTo>
                <a:lnTo>
                  <a:pt x="1472626" y="6805"/>
                </a:lnTo>
                <a:lnTo>
                  <a:pt x="1438910" y="0"/>
                </a:lnTo>
                <a:close/>
              </a:path>
            </a:pathLst>
          </a:custGeom>
          <a:solidFill>
            <a:srgbClr val="01627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5045CC4F-286F-030D-6C47-333335771B8F}"/>
              </a:ext>
            </a:extLst>
          </p:cNvPr>
          <p:cNvSpPr txBox="1"/>
          <p:nvPr/>
        </p:nvSpPr>
        <p:spPr>
          <a:xfrm>
            <a:off x="4355406" y="2460602"/>
            <a:ext cx="15091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lvl="0" indent="-4762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Culture, </a:t>
            </a: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workforce</a:t>
            </a:r>
            <a:r>
              <a:rPr kumimoji="0" sz="1100" b="1" i="0" u="none" strike="noStrike" kern="1200" cap="none" spc="-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 skills for the</a:t>
            </a:r>
            <a:r>
              <a:rPr kumimoji="0" sz="1100" b="1" i="0" u="none" strike="noStrike" kern="1200" cap="none" spc="-8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future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CDD4D9DF-47CF-3D1B-1C58-1098BDC75021}"/>
              </a:ext>
            </a:extLst>
          </p:cNvPr>
          <p:cNvSpPr/>
          <p:nvPr/>
        </p:nvSpPr>
        <p:spPr>
          <a:xfrm>
            <a:off x="4337303" y="3108960"/>
            <a:ext cx="1632203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bject 19">
            <a:extLst>
              <a:ext uri="{FF2B5EF4-FFF2-40B4-BE49-F238E27FC236}">
                <a16:creationId xmlns:a16="http://schemas.microsoft.com/office/drawing/2014/main" id="{7036C6AF-FD13-9EC2-8CF9-7FEEF78FE6D4}"/>
              </a:ext>
            </a:extLst>
          </p:cNvPr>
          <p:cNvSpPr/>
          <p:nvPr/>
        </p:nvSpPr>
        <p:spPr>
          <a:xfrm>
            <a:off x="4456176" y="3197352"/>
            <a:ext cx="1424939" cy="483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bject 20">
            <a:extLst>
              <a:ext uri="{FF2B5EF4-FFF2-40B4-BE49-F238E27FC236}">
                <a16:creationId xmlns:a16="http://schemas.microsoft.com/office/drawing/2014/main" id="{473C9438-EE22-1BC6-8D5E-2D69F6BD00D6}"/>
              </a:ext>
            </a:extLst>
          </p:cNvPr>
          <p:cNvSpPr/>
          <p:nvPr/>
        </p:nvSpPr>
        <p:spPr>
          <a:xfrm>
            <a:off x="4363211" y="3134869"/>
            <a:ext cx="1525905" cy="520065"/>
          </a:xfrm>
          <a:custGeom>
            <a:avLst/>
            <a:gdLst/>
            <a:ahLst/>
            <a:cxnLst/>
            <a:rect l="l" t="t" r="r" b="b"/>
            <a:pathLst>
              <a:path w="1525904" h="520064">
                <a:moveTo>
                  <a:pt x="1438910" y="0"/>
                </a:moveTo>
                <a:lnTo>
                  <a:pt x="86614" y="0"/>
                </a:lnTo>
                <a:lnTo>
                  <a:pt x="52897" y="6805"/>
                </a:lnTo>
                <a:lnTo>
                  <a:pt x="25366" y="25366"/>
                </a:lnTo>
                <a:lnTo>
                  <a:pt x="6805" y="52897"/>
                </a:lnTo>
                <a:lnTo>
                  <a:pt x="0" y="86613"/>
                </a:lnTo>
                <a:lnTo>
                  <a:pt x="0" y="433069"/>
                </a:lnTo>
                <a:lnTo>
                  <a:pt x="6805" y="466780"/>
                </a:lnTo>
                <a:lnTo>
                  <a:pt x="25366" y="494312"/>
                </a:lnTo>
                <a:lnTo>
                  <a:pt x="52897" y="512876"/>
                </a:lnTo>
                <a:lnTo>
                  <a:pt x="86614" y="519683"/>
                </a:lnTo>
                <a:lnTo>
                  <a:pt x="1438910" y="519683"/>
                </a:lnTo>
                <a:lnTo>
                  <a:pt x="1472626" y="512876"/>
                </a:lnTo>
                <a:lnTo>
                  <a:pt x="1500157" y="494312"/>
                </a:lnTo>
                <a:lnTo>
                  <a:pt x="1518718" y="466780"/>
                </a:lnTo>
                <a:lnTo>
                  <a:pt x="1525524" y="433069"/>
                </a:lnTo>
                <a:lnTo>
                  <a:pt x="1525524" y="86613"/>
                </a:lnTo>
                <a:lnTo>
                  <a:pt x="1518718" y="52897"/>
                </a:lnTo>
                <a:lnTo>
                  <a:pt x="1500157" y="25366"/>
                </a:lnTo>
                <a:lnTo>
                  <a:pt x="1472626" y="6805"/>
                </a:lnTo>
                <a:lnTo>
                  <a:pt x="1438910" y="0"/>
                </a:lnTo>
                <a:close/>
              </a:path>
            </a:pathLst>
          </a:custGeom>
          <a:solidFill>
            <a:srgbClr val="CA670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object 21">
            <a:extLst>
              <a:ext uri="{FF2B5EF4-FFF2-40B4-BE49-F238E27FC236}">
                <a16:creationId xmlns:a16="http://schemas.microsoft.com/office/drawing/2014/main" id="{FEF1328B-6466-5844-3AA6-86E549A2B213}"/>
              </a:ext>
            </a:extLst>
          </p:cNvPr>
          <p:cNvSpPr txBox="1"/>
          <p:nvPr/>
        </p:nvSpPr>
        <p:spPr>
          <a:xfrm>
            <a:off x="4443315" y="3220115"/>
            <a:ext cx="13333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marR="5080" lvl="0" indent="-4089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Inclusion,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</a:t>
            </a: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iversity</a:t>
            </a:r>
            <a:r>
              <a:rPr kumimoji="0" sz="1100" b="1" i="0" u="none" strike="noStrike" kern="1200" cap="none" spc="-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equity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22">
            <a:extLst>
              <a:ext uri="{FF2B5EF4-FFF2-40B4-BE49-F238E27FC236}">
                <a16:creationId xmlns:a16="http://schemas.microsoft.com/office/drawing/2014/main" id="{651C9A16-6C46-031C-DB0B-95B527D32C57}"/>
              </a:ext>
            </a:extLst>
          </p:cNvPr>
          <p:cNvSpPr/>
          <p:nvPr/>
        </p:nvSpPr>
        <p:spPr>
          <a:xfrm>
            <a:off x="4337303" y="3860291"/>
            <a:ext cx="1632203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bject 23">
            <a:extLst>
              <a:ext uri="{FF2B5EF4-FFF2-40B4-BE49-F238E27FC236}">
                <a16:creationId xmlns:a16="http://schemas.microsoft.com/office/drawing/2014/main" id="{C9902EFA-E934-C4EE-7ABE-7FFEBBE20145}"/>
              </a:ext>
            </a:extLst>
          </p:cNvPr>
          <p:cNvSpPr/>
          <p:nvPr/>
        </p:nvSpPr>
        <p:spPr>
          <a:xfrm>
            <a:off x="4379976" y="3948684"/>
            <a:ext cx="1577339" cy="483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id="{CEEE043F-D74A-D99F-7088-DE447EEED3CE}"/>
              </a:ext>
            </a:extLst>
          </p:cNvPr>
          <p:cNvSpPr/>
          <p:nvPr/>
        </p:nvSpPr>
        <p:spPr>
          <a:xfrm>
            <a:off x="4363211" y="3886201"/>
            <a:ext cx="1525905" cy="520065"/>
          </a:xfrm>
          <a:custGeom>
            <a:avLst/>
            <a:gdLst/>
            <a:ahLst/>
            <a:cxnLst/>
            <a:rect l="l" t="t" r="r" b="b"/>
            <a:pathLst>
              <a:path w="1525904" h="520064">
                <a:moveTo>
                  <a:pt x="1438910" y="0"/>
                </a:moveTo>
                <a:lnTo>
                  <a:pt x="86614" y="0"/>
                </a:lnTo>
                <a:lnTo>
                  <a:pt x="52897" y="6805"/>
                </a:lnTo>
                <a:lnTo>
                  <a:pt x="25366" y="25366"/>
                </a:lnTo>
                <a:lnTo>
                  <a:pt x="6805" y="52897"/>
                </a:lnTo>
                <a:lnTo>
                  <a:pt x="0" y="86614"/>
                </a:lnTo>
                <a:lnTo>
                  <a:pt x="0" y="433070"/>
                </a:lnTo>
                <a:lnTo>
                  <a:pt x="6805" y="466780"/>
                </a:lnTo>
                <a:lnTo>
                  <a:pt x="25366" y="494312"/>
                </a:lnTo>
                <a:lnTo>
                  <a:pt x="52897" y="512876"/>
                </a:lnTo>
                <a:lnTo>
                  <a:pt x="86614" y="519684"/>
                </a:lnTo>
                <a:lnTo>
                  <a:pt x="1438910" y="519684"/>
                </a:lnTo>
                <a:lnTo>
                  <a:pt x="1472626" y="512876"/>
                </a:lnTo>
                <a:lnTo>
                  <a:pt x="1500157" y="494312"/>
                </a:lnTo>
                <a:lnTo>
                  <a:pt x="1518718" y="466780"/>
                </a:lnTo>
                <a:lnTo>
                  <a:pt x="1525524" y="433070"/>
                </a:lnTo>
                <a:lnTo>
                  <a:pt x="1525524" y="86614"/>
                </a:lnTo>
                <a:lnTo>
                  <a:pt x="1518718" y="52897"/>
                </a:lnTo>
                <a:lnTo>
                  <a:pt x="1500157" y="25366"/>
                </a:lnTo>
                <a:lnTo>
                  <a:pt x="1472626" y="6805"/>
                </a:lnTo>
                <a:lnTo>
                  <a:pt x="14389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bject 25">
            <a:extLst>
              <a:ext uri="{FF2B5EF4-FFF2-40B4-BE49-F238E27FC236}">
                <a16:creationId xmlns:a16="http://schemas.microsoft.com/office/drawing/2014/main" id="{2F26EBFA-22DD-8072-02D4-AFDE7E7AC802}"/>
              </a:ext>
            </a:extLst>
          </p:cNvPr>
          <p:cNvSpPr txBox="1"/>
          <p:nvPr/>
        </p:nvSpPr>
        <p:spPr>
          <a:xfrm>
            <a:off x="4182153" y="3963453"/>
            <a:ext cx="185564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lvl="0" indent="-45720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rights </a:t>
            </a: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469900" marR="5080" lvl="0" indent="-45720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modern  slavery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object 26">
            <a:extLst>
              <a:ext uri="{FF2B5EF4-FFF2-40B4-BE49-F238E27FC236}">
                <a16:creationId xmlns:a16="http://schemas.microsoft.com/office/drawing/2014/main" id="{4A53B0E8-002B-9D38-0964-F40CDE1973BB}"/>
              </a:ext>
            </a:extLst>
          </p:cNvPr>
          <p:cNvSpPr/>
          <p:nvPr/>
        </p:nvSpPr>
        <p:spPr>
          <a:xfrm>
            <a:off x="6160008" y="2119884"/>
            <a:ext cx="1842515" cy="2555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bject 27">
            <a:extLst>
              <a:ext uri="{FF2B5EF4-FFF2-40B4-BE49-F238E27FC236}">
                <a16:creationId xmlns:a16="http://schemas.microsoft.com/office/drawing/2014/main" id="{A0FD1EDB-7916-50EA-DCC3-82CB265C65E8}"/>
              </a:ext>
            </a:extLst>
          </p:cNvPr>
          <p:cNvSpPr/>
          <p:nvPr/>
        </p:nvSpPr>
        <p:spPr>
          <a:xfrm>
            <a:off x="6185915" y="2153410"/>
            <a:ext cx="1736089" cy="2441575"/>
          </a:xfrm>
          <a:custGeom>
            <a:avLst/>
            <a:gdLst/>
            <a:ahLst/>
            <a:cxnLst/>
            <a:rect l="l" t="t" r="r" b="b"/>
            <a:pathLst>
              <a:path w="1736090" h="2441575">
                <a:moveTo>
                  <a:pt x="1639392" y="0"/>
                </a:moveTo>
                <a:lnTo>
                  <a:pt x="96443" y="0"/>
                </a:lnTo>
                <a:lnTo>
                  <a:pt x="58903" y="7579"/>
                </a:lnTo>
                <a:lnTo>
                  <a:pt x="28247" y="28247"/>
                </a:lnTo>
                <a:lnTo>
                  <a:pt x="7579" y="58903"/>
                </a:lnTo>
                <a:lnTo>
                  <a:pt x="0" y="96443"/>
                </a:lnTo>
                <a:lnTo>
                  <a:pt x="0" y="2345004"/>
                </a:lnTo>
                <a:lnTo>
                  <a:pt x="7579" y="2382544"/>
                </a:lnTo>
                <a:lnTo>
                  <a:pt x="28247" y="2413200"/>
                </a:lnTo>
                <a:lnTo>
                  <a:pt x="58903" y="2433868"/>
                </a:lnTo>
                <a:lnTo>
                  <a:pt x="96443" y="2441447"/>
                </a:lnTo>
                <a:lnTo>
                  <a:pt x="1639392" y="2441447"/>
                </a:lnTo>
                <a:lnTo>
                  <a:pt x="1676932" y="2433868"/>
                </a:lnTo>
                <a:lnTo>
                  <a:pt x="1707588" y="2413200"/>
                </a:lnTo>
                <a:lnTo>
                  <a:pt x="1728256" y="2382544"/>
                </a:lnTo>
                <a:lnTo>
                  <a:pt x="1735836" y="2345004"/>
                </a:lnTo>
                <a:lnTo>
                  <a:pt x="1735836" y="96443"/>
                </a:lnTo>
                <a:lnTo>
                  <a:pt x="1728256" y="58903"/>
                </a:lnTo>
                <a:lnTo>
                  <a:pt x="1707588" y="28247"/>
                </a:lnTo>
                <a:lnTo>
                  <a:pt x="1676932" y="7579"/>
                </a:lnTo>
                <a:lnTo>
                  <a:pt x="16393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object 28">
            <a:extLst>
              <a:ext uri="{FF2B5EF4-FFF2-40B4-BE49-F238E27FC236}">
                <a16:creationId xmlns:a16="http://schemas.microsoft.com/office/drawing/2014/main" id="{34842301-1521-1E2C-BC6B-7D45727067F8}"/>
              </a:ext>
            </a:extLst>
          </p:cNvPr>
          <p:cNvSpPr txBox="1"/>
          <p:nvPr/>
        </p:nvSpPr>
        <p:spPr>
          <a:xfrm>
            <a:off x="6255387" y="2165367"/>
            <a:ext cx="143937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</a:t>
            </a:r>
            <a:r>
              <a:rPr kumimoji="0" sz="1100" b="1" i="0" u="none" strike="noStrike" kern="1200" cap="none" spc="-75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Prosperity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E2A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29">
            <a:extLst>
              <a:ext uri="{FF2B5EF4-FFF2-40B4-BE49-F238E27FC236}">
                <a16:creationId xmlns:a16="http://schemas.microsoft.com/office/drawing/2014/main" id="{31641230-93FC-5AA8-BA34-C9BCE7F129A9}"/>
              </a:ext>
            </a:extLst>
          </p:cNvPr>
          <p:cNvSpPr/>
          <p:nvPr/>
        </p:nvSpPr>
        <p:spPr>
          <a:xfrm>
            <a:off x="6265164" y="3108960"/>
            <a:ext cx="1632203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object 30">
            <a:extLst>
              <a:ext uri="{FF2B5EF4-FFF2-40B4-BE49-F238E27FC236}">
                <a16:creationId xmlns:a16="http://schemas.microsoft.com/office/drawing/2014/main" id="{A37B6F1C-CAA8-7A7D-14D4-E417E518EFA6}"/>
              </a:ext>
            </a:extLst>
          </p:cNvPr>
          <p:cNvSpPr/>
          <p:nvPr/>
        </p:nvSpPr>
        <p:spPr>
          <a:xfrm>
            <a:off x="6387084" y="3197352"/>
            <a:ext cx="1418843" cy="4831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bject 31">
            <a:extLst>
              <a:ext uri="{FF2B5EF4-FFF2-40B4-BE49-F238E27FC236}">
                <a16:creationId xmlns:a16="http://schemas.microsoft.com/office/drawing/2014/main" id="{6DBD6FF5-1F5B-2B88-DB6D-F8D08258CD64}"/>
              </a:ext>
            </a:extLst>
          </p:cNvPr>
          <p:cNvSpPr/>
          <p:nvPr/>
        </p:nvSpPr>
        <p:spPr>
          <a:xfrm>
            <a:off x="6291071" y="3134869"/>
            <a:ext cx="1525905" cy="520065"/>
          </a:xfrm>
          <a:custGeom>
            <a:avLst/>
            <a:gdLst/>
            <a:ahLst/>
            <a:cxnLst/>
            <a:rect l="l" t="t" r="r" b="b"/>
            <a:pathLst>
              <a:path w="1525904" h="520064">
                <a:moveTo>
                  <a:pt x="1438910" y="0"/>
                </a:moveTo>
                <a:lnTo>
                  <a:pt x="86614" y="0"/>
                </a:lnTo>
                <a:lnTo>
                  <a:pt x="52897" y="6805"/>
                </a:lnTo>
                <a:lnTo>
                  <a:pt x="25366" y="25366"/>
                </a:lnTo>
                <a:lnTo>
                  <a:pt x="6805" y="52897"/>
                </a:lnTo>
                <a:lnTo>
                  <a:pt x="0" y="86613"/>
                </a:lnTo>
                <a:lnTo>
                  <a:pt x="0" y="433069"/>
                </a:lnTo>
                <a:lnTo>
                  <a:pt x="6805" y="466780"/>
                </a:lnTo>
                <a:lnTo>
                  <a:pt x="25366" y="494312"/>
                </a:lnTo>
                <a:lnTo>
                  <a:pt x="52897" y="512876"/>
                </a:lnTo>
                <a:lnTo>
                  <a:pt x="86614" y="519683"/>
                </a:lnTo>
                <a:lnTo>
                  <a:pt x="1438910" y="519683"/>
                </a:lnTo>
                <a:lnTo>
                  <a:pt x="1472626" y="512876"/>
                </a:lnTo>
                <a:lnTo>
                  <a:pt x="1500157" y="494312"/>
                </a:lnTo>
                <a:lnTo>
                  <a:pt x="1518718" y="466780"/>
                </a:lnTo>
                <a:lnTo>
                  <a:pt x="1525524" y="433069"/>
                </a:lnTo>
                <a:lnTo>
                  <a:pt x="1525524" y="86613"/>
                </a:lnTo>
                <a:lnTo>
                  <a:pt x="1518718" y="52897"/>
                </a:lnTo>
                <a:lnTo>
                  <a:pt x="1500157" y="25366"/>
                </a:lnTo>
                <a:lnTo>
                  <a:pt x="1472626" y="6805"/>
                </a:lnTo>
                <a:lnTo>
                  <a:pt x="1438910" y="0"/>
                </a:lnTo>
                <a:close/>
              </a:path>
            </a:pathLst>
          </a:custGeom>
          <a:solidFill>
            <a:srgbClr val="0A939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bject 32">
            <a:extLst>
              <a:ext uri="{FF2B5EF4-FFF2-40B4-BE49-F238E27FC236}">
                <a16:creationId xmlns:a16="http://schemas.microsoft.com/office/drawing/2014/main" id="{01C7D01F-6CAB-AB2D-3076-FD7159060EEF}"/>
              </a:ext>
            </a:extLst>
          </p:cNvPr>
          <p:cNvSpPr txBox="1"/>
          <p:nvPr/>
        </p:nvSpPr>
        <p:spPr>
          <a:xfrm>
            <a:off x="6340577" y="3231553"/>
            <a:ext cx="145233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lvl="0" indent="-19367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Climate, nature </a:t>
            </a: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100" b="1" i="0" u="none" strike="noStrike" kern="1200" cap="none" spc="-6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just</a:t>
            </a:r>
            <a:r>
              <a:rPr kumimoji="0" sz="1100" b="1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transition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33">
            <a:extLst>
              <a:ext uri="{FF2B5EF4-FFF2-40B4-BE49-F238E27FC236}">
                <a16:creationId xmlns:a16="http://schemas.microsoft.com/office/drawing/2014/main" id="{1AD3F1F5-7BD6-E63E-CF1E-86F55694A461}"/>
              </a:ext>
            </a:extLst>
          </p:cNvPr>
          <p:cNvSpPr/>
          <p:nvPr/>
        </p:nvSpPr>
        <p:spPr>
          <a:xfrm>
            <a:off x="6265164" y="2357628"/>
            <a:ext cx="1632203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bject 34">
            <a:extLst>
              <a:ext uri="{FF2B5EF4-FFF2-40B4-BE49-F238E27FC236}">
                <a16:creationId xmlns:a16="http://schemas.microsoft.com/office/drawing/2014/main" id="{9309D3C0-DACD-C11A-7782-1F4BC1AEAE34}"/>
              </a:ext>
            </a:extLst>
          </p:cNvPr>
          <p:cNvSpPr/>
          <p:nvPr/>
        </p:nvSpPr>
        <p:spPr>
          <a:xfrm>
            <a:off x="6440423" y="2514600"/>
            <a:ext cx="1281683" cy="3459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id="{35290DEF-57FD-F221-4BFE-F22E3C072870}"/>
              </a:ext>
            </a:extLst>
          </p:cNvPr>
          <p:cNvSpPr/>
          <p:nvPr/>
        </p:nvSpPr>
        <p:spPr>
          <a:xfrm>
            <a:off x="6291071" y="2383537"/>
            <a:ext cx="1525905" cy="520065"/>
          </a:xfrm>
          <a:custGeom>
            <a:avLst/>
            <a:gdLst/>
            <a:ahLst/>
            <a:cxnLst/>
            <a:rect l="l" t="t" r="r" b="b"/>
            <a:pathLst>
              <a:path w="1525904" h="520064">
                <a:moveTo>
                  <a:pt x="1438910" y="0"/>
                </a:moveTo>
                <a:lnTo>
                  <a:pt x="86614" y="0"/>
                </a:lnTo>
                <a:lnTo>
                  <a:pt x="52897" y="6805"/>
                </a:lnTo>
                <a:lnTo>
                  <a:pt x="25366" y="25366"/>
                </a:lnTo>
                <a:lnTo>
                  <a:pt x="6805" y="52897"/>
                </a:lnTo>
                <a:lnTo>
                  <a:pt x="0" y="86613"/>
                </a:lnTo>
                <a:lnTo>
                  <a:pt x="0" y="433069"/>
                </a:lnTo>
                <a:lnTo>
                  <a:pt x="6805" y="466780"/>
                </a:lnTo>
                <a:lnTo>
                  <a:pt x="25366" y="494312"/>
                </a:lnTo>
                <a:lnTo>
                  <a:pt x="52897" y="512876"/>
                </a:lnTo>
                <a:lnTo>
                  <a:pt x="86614" y="519683"/>
                </a:lnTo>
                <a:lnTo>
                  <a:pt x="1438910" y="519683"/>
                </a:lnTo>
                <a:lnTo>
                  <a:pt x="1472626" y="512876"/>
                </a:lnTo>
                <a:lnTo>
                  <a:pt x="1500157" y="494312"/>
                </a:lnTo>
                <a:lnTo>
                  <a:pt x="1518718" y="466780"/>
                </a:lnTo>
                <a:lnTo>
                  <a:pt x="1525524" y="433069"/>
                </a:lnTo>
                <a:lnTo>
                  <a:pt x="1525524" y="86613"/>
                </a:lnTo>
                <a:lnTo>
                  <a:pt x="1518718" y="52897"/>
                </a:lnTo>
                <a:lnTo>
                  <a:pt x="1500157" y="25366"/>
                </a:lnTo>
                <a:lnTo>
                  <a:pt x="1472626" y="6805"/>
                </a:lnTo>
                <a:lnTo>
                  <a:pt x="1438910" y="0"/>
                </a:lnTo>
                <a:close/>
              </a:path>
            </a:pathLst>
          </a:custGeom>
          <a:solidFill>
            <a:srgbClr val="EE9B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bject 36">
            <a:extLst>
              <a:ext uri="{FF2B5EF4-FFF2-40B4-BE49-F238E27FC236}">
                <a16:creationId xmlns:a16="http://schemas.microsoft.com/office/drawing/2014/main" id="{B176D2E9-F5DF-E8AE-23A3-63FB9BBCE705}"/>
              </a:ext>
            </a:extLst>
          </p:cNvPr>
          <p:cNvSpPr txBox="1"/>
          <p:nvPr/>
        </p:nvSpPr>
        <p:spPr>
          <a:xfrm>
            <a:off x="6435063" y="2529183"/>
            <a:ext cx="126336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1100" b="1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contribution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ADCFAFDC-6089-6604-9D8F-E907F6941059}"/>
              </a:ext>
            </a:extLst>
          </p:cNvPr>
          <p:cNvSpPr/>
          <p:nvPr/>
        </p:nvSpPr>
        <p:spPr>
          <a:xfrm>
            <a:off x="6265164" y="3860291"/>
            <a:ext cx="1632203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bject 38">
            <a:extLst>
              <a:ext uri="{FF2B5EF4-FFF2-40B4-BE49-F238E27FC236}">
                <a16:creationId xmlns:a16="http://schemas.microsoft.com/office/drawing/2014/main" id="{8F609330-7F4F-6685-FBCD-EAD6B3BBDA36}"/>
              </a:ext>
            </a:extLst>
          </p:cNvPr>
          <p:cNvSpPr/>
          <p:nvPr/>
        </p:nvSpPr>
        <p:spPr>
          <a:xfrm>
            <a:off x="6329171" y="3948684"/>
            <a:ext cx="1533143" cy="4831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bject 39">
            <a:extLst>
              <a:ext uri="{FF2B5EF4-FFF2-40B4-BE49-F238E27FC236}">
                <a16:creationId xmlns:a16="http://schemas.microsoft.com/office/drawing/2014/main" id="{CFF523F5-117C-96D6-5F58-1DF703F97B59}"/>
              </a:ext>
            </a:extLst>
          </p:cNvPr>
          <p:cNvSpPr/>
          <p:nvPr/>
        </p:nvSpPr>
        <p:spPr>
          <a:xfrm>
            <a:off x="6291071" y="3886201"/>
            <a:ext cx="1525905" cy="520065"/>
          </a:xfrm>
          <a:custGeom>
            <a:avLst/>
            <a:gdLst/>
            <a:ahLst/>
            <a:cxnLst/>
            <a:rect l="l" t="t" r="r" b="b"/>
            <a:pathLst>
              <a:path w="1525904" h="520064">
                <a:moveTo>
                  <a:pt x="1438910" y="0"/>
                </a:moveTo>
                <a:lnTo>
                  <a:pt x="86614" y="0"/>
                </a:lnTo>
                <a:lnTo>
                  <a:pt x="52897" y="6805"/>
                </a:lnTo>
                <a:lnTo>
                  <a:pt x="25366" y="25366"/>
                </a:lnTo>
                <a:lnTo>
                  <a:pt x="6805" y="52897"/>
                </a:lnTo>
                <a:lnTo>
                  <a:pt x="0" y="86614"/>
                </a:lnTo>
                <a:lnTo>
                  <a:pt x="0" y="433070"/>
                </a:lnTo>
                <a:lnTo>
                  <a:pt x="6805" y="466780"/>
                </a:lnTo>
                <a:lnTo>
                  <a:pt x="25366" y="494312"/>
                </a:lnTo>
                <a:lnTo>
                  <a:pt x="52897" y="512876"/>
                </a:lnTo>
                <a:lnTo>
                  <a:pt x="86614" y="519684"/>
                </a:lnTo>
                <a:lnTo>
                  <a:pt x="1438910" y="519684"/>
                </a:lnTo>
                <a:lnTo>
                  <a:pt x="1472626" y="512876"/>
                </a:lnTo>
                <a:lnTo>
                  <a:pt x="1500157" y="494312"/>
                </a:lnTo>
                <a:lnTo>
                  <a:pt x="1518718" y="466780"/>
                </a:lnTo>
                <a:lnTo>
                  <a:pt x="1525524" y="433070"/>
                </a:lnTo>
                <a:lnTo>
                  <a:pt x="1525524" y="86614"/>
                </a:lnTo>
                <a:lnTo>
                  <a:pt x="1518718" y="52897"/>
                </a:lnTo>
                <a:lnTo>
                  <a:pt x="1500157" y="25366"/>
                </a:lnTo>
                <a:lnTo>
                  <a:pt x="1472626" y="6805"/>
                </a:lnTo>
                <a:lnTo>
                  <a:pt x="1438910" y="0"/>
                </a:lnTo>
                <a:close/>
              </a:path>
            </a:pathLst>
          </a:custGeom>
          <a:solidFill>
            <a:srgbClr val="9E2A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object 40">
            <a:extLst>
              <a:ext uri="{FF2B5EF4-FFF2-40B4-BE49-F238E27FC236}">
                <a16:creationId xmlns:a16="http://schemas.microsoft.com/office/drawing/2014/main" id="{043047D4-7AB7-C6A6-2F33-3504D52CD431}"/>
              </a:ext>
            </a:extLst>
          </p:cNvPr>
          <p:cNvSpPr txBox="1"/>
          <p:nvPr/>
        </p:nvSpPr>
        <p:spPr>
          <a:xfrm>
            <a:off x="6424760" y="3972846"/>
            <a:ext cx="1283969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lvl="0" indent="-31432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100" b="1" i="0" u="none" strike="noStrike" kern="1200" cap="none" spc="-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roducts</a:t>
            </a:r>
            <a:r>
              <a:rPr kumimoji="0" sz="11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lang="en-US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</a:p>
          <a:p>
            <a:pPr marL="326390" marR="5080" lvl="0" indent="-31432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3D64762-5964-ADF5-A737-78A5BC525FC2}"/>
              </a:ext>
            </a:extLst>
          </p:cNvPr>
          <p:cNvGrpSpPr/>
          <p:nvPr/>
        </p:nvGrpSpPr>
        <p:grpSpPr>
          <a:xfrm>
            <a:off x="627275" y="4452868"/>
            <a:ext cx="3278504" cy="1607894"/>
            <a:chOff x="425959" y="4614218"/>
            <a:chExt cx="3278504" cy="1607894"/>
          </a:xfrm>
        </p:grpSpPr>
        <p:sp>
          <p:nvSpPr>
            <p:cNvPr id="2" name="object 4">
              <a:extLst>
                <a:ext uri="{FF2B5EF4-FFF2-40B4-BE49-F238E27FC236}">
                  <a16:creationId xmlns:a16="http://schemas.microsoft.com/office/drawing/2014/main" id="{6DABA278-7677-68F0-8ACC-131EE72571C1}"/>
                </a:ext>
              </a:extLst>
            </p:cNvPr>
            <p:cNvSpPr txBox="1"/>
            <p:nvPr/>
          </p:nvSpPr>
          <p:spPr>
            <a:xfrm>
              <a:off x="481266" y="4614218"/>
              <a:ext cx="23310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Human rights 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modern</a:t>
              </a:r>
              <a:r>
                <a:rPr kumimoji="0" sz="1200" b="1" i="0" u="none" strike="noStrike" kern="1200" cap="none" spc="-15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slavery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" name="object 55">
              <a:extLst>
                <a:ext uri="{FF2B5EF4-FFF2-40B4-BE49-F238E27FC236}">
                  <a16:creationId xmlns:a16="http://schemas.microsoft.com/office/drawing/2014/main" id="{42201D95-1ED2-C28D-AD8B-EA5211594AE2}"/>
                </a:ext>
              </a:extLst>
            </p:cNvPr>
            <p:cNvSpPr/>
            <p:nvPr/>
          </p:nvSpPr>
          <p:spPr>
            <a:xfrm>
              <a:off x="425959" y="4836414"/>
              <a:ext cx="3278504" cy="0"/>
            </a:xfrm>
            <a:custGeom>
              <a:avLst/>
              <a:gdLst/>
              <a:ahLst/>
              <a:cxnLst/>
              <a:rect l="l" t="t" r="r" b="b"/>
              <a:pathLst>
                <a:path w="3278504">
                  <a:moveTo>
                    <a:pt x="3278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object 56">
              <a:extLst>
                <a:ext uri="{FF2B5EF4-FFF2-40B4-BE49-F238E27FC236}">
                  <a16:creationId xmlns:a16="http://schemas.microsoft.com/office/drawing/2014/main" id="{301BB1B8-D96B-BF5A-83C7-A35D096560A5}"/>
                </a:ext>
              </a:extLst>
            </p:cNvPr>
            <p:cNvSpPr txBox="1"/>
            <p:nvPr/>
          </p:nvSpPr>
          <p:spPr>
            <a:xfrm>
              <a:off x="453586" y="4868202"/>
              <a:ext cx="3233420" cy="52001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0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Ensuring that the value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chain protects, respects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remedies human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rights and upholds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necessary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standards  and</a:t>
              </a:r>
              <a:r>
                <a:rPr kumimoji="0" sz="1100" b="0" i="0" u="none" strike="noStrike" kern="1200" cap="none" spc="-2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principles.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6" name="object 57">
              <a:extLst>
                <a:ext uri="{FF2B5EF4-FFF2-40B4-BE49-F238E27FC236}">
                  <a16:creationId xmlns:a16="http://schemas.microsoft.com/office/drawing/2014/main" id="{CD8DB0EE-6EDA-1B43-7AB7-6EEE5D2F48B6}"/>
                </a:ext>
              </a:extLst>
            </p:cNvPr>
            <p:cNvSpPr txBox="1"/>
            <p:nvPr/>
          </p:nvSpPr>
          <p:spPr>
            <a:xfrm>
              <a:off x="453586" y="5363544"/>
              <a:ext cx="3250876" cy="85856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93675" marR="5080" lvl="0" indent="-181610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Human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rights due diligence,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responsible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supplier 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engagement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policy</a:t>
              </a:r>
              <a:r>
                <a:rPr kumimoji="0" sz="1100" b="0" i="0" u="none" strike="noStrike" kern="1200" cap="none" spc="-3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commitments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Management systems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1100" b="0" i="0" u="none" strike="noStrike" kern="1200" cap="none" spc="-3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controls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Grievance &amp; remediation</a:t>
              </a:r>
              <a:r>
                <a:rPr kumimoji="0" sz="1100" b="0" i="0" u="none" strike="noStrike" kern="1200" cap="none" spc="-3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mechanisms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Minimum</a:t>
              </a:r>
              <a:r>
                <a: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safeguards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9F7F450-8DE6-4B36-4536-789F1DF026CA}"/>
              </a:ext>
            </a:extLst>
          </p:cNvPr>
          <p:cNvGrpSpPr/>
          <p:nvPr/>
        </p:nvGrpSpPr>
        <p:grpSpPr>
          <a:xfrm>
            <a:off x="613526" y="1263912"/>
            <a:ext cx="3368323" cy="1198221"/>
            <a:chOff x="412210" y="1655796"/>
            <a:chExt cx="3368323" cy="1198221"/>
          </a:xfrm>
        </p:grpSpPr>
        <p:sp>
          <p:nvSpPr>
            <p:cNvPr id="60" name="object 41">
              <a:extLst>
                <a:ext uri="{FF2B5EF4-FFF2-40B4-BE49-F238E27FC236}">
                  <a16:creationId xmlns:a16="http://schemas.microsoft.com/office/drawing/2014/main" id="{7EEC28B8-6DC5-6571-A943-4524CB9545DA}"/>
                </a:ext>
              </a:extLst>
            </p:cNvPr>
            <p:cNvSpPr txBox="1"/>
            <p:nvPr/>
          </p:nvSpPr>
          <p:spPr>
            <a:xfrm>
              <a:off x="453553" y="1655796"/>
              <a:ext cx="293941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01627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Culture, 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01627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workforce &amp; skills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01627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 the</a:t>
              </a:r>
              <a:r>
                <a:rPr kumimoji="0" sz="1200" b="1" i="0" u="none" strike="noStrike" kern="1200" cap="none" spc="-80" normalizeH="0" baseline="0" noProof="0">
                  <a:ln>
                    <a:noFill/>
                  </a:ln>
                  <a:solidFill>
                    <a:srgbClr val="01627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01627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future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16273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2" name="object 53">
              <a:extLst>
                <a:ext uri="{FF2B5EF4-FFF2-40B4-BE49-F238E27FC236}">
                  <a16:creationId xmlns:a16="http://schemas.microsoft.com/office/drawing/2014/main" id="{8DD1F98F-F7BF-2ACA-F0CA-7F6ADC949091}"/>
                </a:ext>
              </a:extLst>
            </p:cNvPr>
            <p:cNvSpPr/>
            <p:nvPr/>
          </p:nvSpPr>
          <p:spPr>
            <a:xfrm>
              <a:off x="425959" y="1913382"/>
              <a:ext cx="3278504" cy="0"/>
            </a:xfrm>
            <a:custGeom>
              <a:avLst/>
              <a:gdLst/>
              <a:ahLst/>
              <a:cxnLst/>
              <a:rect l="l" t="t" r="r" b="b"/>
              <a:pathLst>
                <a:path w="3278504">
                  <a:moveTo>
                    <a:pt x="327826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1627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object 60">
              <a:extLst>
                <a:ext uri="{FF2B5EF4-FFF2-40B4-BE49-F238E27FC236}">
                  <a16:creationId xmlns:a16="http://schemas.microsoft.com/office/drawing/2014/main" id="{CB12343C-EA3E-93D5-0570-13371EF8A719}"/>
                </a:ext>
              </a:extLst>
            </p:cNvPr>
            <p:cNvSpPr txBox="1"/>
            <p:nvPr/>
          </p:nvSpPr>
          <p:spPr>
            <a:xfrm>
              <a:off x="412211" y="1913732"/>
              <a:ext cx="3368322" cy="35073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0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Ensuring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</a:t>
              </a:r>
              <a:r>
                <a: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safe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progressive workin</a:t>
              </a:r>
              <a:r>
                <a:rPr kumimoji="0" lang="en-US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environment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that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attracts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retains the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best</a:t>
              </a:r>
              <a:r>
                <a:rPr kumimoji="0" sz="1100" b="0" i="0" u="none" strike="noStrike" kern="1200" cap="none" spc="-2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talent.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0" name="object 61">
              <a:extLst>
                <a:ext uri="{FF2B5EF4-FFF2-40B4-BE49-F238E27FC236}">
                  <a16:creationId xmlns:a16="http://schemas.microsoft.com/office/drawing/2014/main" id="{D4588C00-74A2-CFE7-B140-7972FC7C8615}"/>
                </a:ext>
              </a:extLst>
            </p:cNvPr>
            <p:cNvSpPr txBox="1"/>
            <p:nvPr/>
          </p:nvSpPr>
          <p:spPr>
            <a:xfrm>
              <a:off x="412210" y="2217945"/>
              <a:ext cx="3274795" cy="636072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1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Labour</a:t>
              </a:r>
              <a:r>
                <a:rPr kumimoji="0" sz="1100" b="0" i="0" u="none" strike="noStrike" kern="1200" cap="none" spc="-1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practices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Culture, </a:t>
              </a:r>
              <a:r>
                <a:rPr kumimoji="0" sz="1100" b="0" i="0" u="none" strike="noStrike" kern="1200" cap="none" spc="-1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behaviour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and employee</a:t>
              </a:r>
              <a:r>
                <a:rPr kumimoji="0" sz="1100" b="0" i="0" u="none" strike="noStrike" kern="1200" cap="none" spc="3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voice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Talent management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future</a:t>
              </a:r>
              <a:r>
                <a:rPr kumimoji="0" sz="1100" b="0" i="0" u="none" strike="noStrike" kern="1200" cap="none" spc="-8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workforce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CFE67EE-BB7E-13BF-798E-9C1583E7FDAA}"/>
              </a:ext>
            </a:extLst>
          </p:cNvPr>
          <p:cNvGrpSpPr/>
          <p:nvPr/>
        </p:nvGrpSpPr>
        <p:grpSpPr>
          <a:xfrm>
            <a:off x="622508" y="2566923"/>
            <a:ext cx="3729319" cy="1812689"/>
            <a:chOff x="421192" y="2953329"/>
            <a:chExt cx="3729319" cy="1812689"/>
          </a:xfrm>
        </p:grpSpPr>
        <p:sp>
          <p:nvSpPr>
            <p:cNvPr id="61" name="object 42">
              <a:extLst>
                <a:ext uri="{FF2B5EF4-FFF2-40B4-BE49-F238E27FC236}">
                  <a16:creationId xmlns:a16="http://schemas.microsoft.com/office/drawing/2014/main" id="{AEBE75B0-093F-95C4-5852-2EFC38931901}"/>
                </a:ext>
              </a:extLst>
            </p:cNvPr>
            <p:cNvSpPr txBox="1"/>
            <p:nvPr/>
          </p:nvSpPr>
          <p:spPr>
            <a:xfrm>
              <a:off x="448658" y="2953329"/>
              <a:ext cx="205232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CA67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Inclusion, diversity 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CA67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1200" b="1" i="0" u="none" strike="noStrike" kern="1200" cap="none" spc="-10" normalizeH="0" baseline="0" noProof="0">
                  <a:ln>
                    <a:noFill/>
                  </a:ln>
                  <a:solidFill>
                    <a:srgbClr val="CA67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CA67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equity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CA6702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5" name="object 46">
              <a:extLst>
                <a:ext uri="{FF2B5EF4-FFF2-40B4-BE49-F238E27FC236}">
                  <a16:creationId xmlns:a16="http://schemas.microsoft.com/office/drawing/2014/main" id="{0111D76C-07E9-856B-593A-BC7388026614}"/>
                </a:ext>
              </a:extLst>
            </p:cNvPr>
            <p:cNvSpPr txBox="1"/>
            <p:nvPr/>
          </p:nvSpPr>
          <p:spPr>
            <a:xfrm>
              <a:off x="453553" y="3738047"/>
              <a:ext cx="1726564" cy="85856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Leadership and</a:t>
              </a:r>
              <a:r>
                <a:rPr kumimoji="0" sz="1100" b="0" i="0" u="none" strike="noStrike" kern="1200" cap="none" spc="-2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behaviours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Workspace</a:t>
              </a:r>
              <a:r>
                <a:rPr kumimoji="0" sz="1100" b="0" i="0" u="none" strike="noStrike" kern="1200" cap="none" spc="-5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environment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Stories and</a:t>
              </a:r>
              <a:r>
                <a: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symbols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External</a:t>
              </a:r>
              <a:r>
                <a:rPr kumimoji="0" sz="1100" b="0" i="0" u="none" strike="noStrike" kern="1200" cap="none" spc="-1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relations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6" name="object 47">
              <a:extLst>
                <a:ext uri="{FF2B5EF4-FFF2-40B4-BE49-F238E27FC236}">
                  <a16:creationId xmlns:a16="http://schemas.microsoft.com/office/drawing/2014/main" id="{0C84082F-579F-6D8E-37C3-0ACC7CA27BA2}"/>
                </a:ext>
              </a:extLst>
            </p:cNvPr>
            <p:cNvSpPr txBox="1"/>
            <p:nvPr/>
          </p:nvSpPr>
          <p:spPr>
            <a:xfrm>
              <a:off x="2311341" y="3738173"/>
              <a:ext cx="1839170" cy="10278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Data,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reporting and</a:t>
              </a:r>
              <a:r>
                <a:rPr kumimoji="0" sz="1100" b="0" i="0" u="none" strike="noStrike" kern="1200" cap="none" spc="-3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insights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7112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Careers, performance</a:t>
              </a:r>
              <a:r>
                <a:rPr kumimoji="0" sz="1100" b="0" i="0" u="none" strike="noStrike" kern="1200" cap="none" spc="-9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talent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417830" lvl="0" indent="-18161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Formal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lang="en-US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informal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operating</a:t>
              </a:r>
              <a:r>
                <a:rPr kumimoji="0" sz="1100" b="0" i="0" u="none" strike="noStrike" kern="1200" cap="none" spc="-1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models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7" name="object 58">
              <a:extLst>
                <a:ext uri="{FF2B5EF4-FFF2-40B4-BE49-F238E27FC236}">
                  <a16:creationId xmlns:a16="http://schemas.microsoft.com/office/drawing/2014/main" id="{DF68A91E-0D38-B67D-6FBF-09F6D4C3F985}"/>
                </a:ext>
              </a:extLst>
            </p:cNvPr>
            <p:cNvSpPr/>
            <p:nvPr/>
          </p:nvSpPr>
          <p:spPr>
            <a:xfrm>
              <a:off x="425958" y="3207256"/>
              <a:ext cx="3278504" cy="45719"/>
            </a:xfrm>
            <a:custGeom>
              <a:avLst/>
              <a:gdLst/>
              <a:ahLst/>
              <a:cxnLst/>
              <a:rect l="l" t="t" r="r" b="b"/>
              <a:pathLst>
                <a:path w="3938904">
                  <a:moveTo>
                    <a:pt x="0" y="0"/>
                  </a:moveTo>
                  <a:lnTo>
                    <a:pt x="3938460" y="0"/>
                  </a:lnTo>
                </a:path>
              </a:pathLst>
            </a:custGeom>
            <a:ln w="19050">
              <a:solidFill>
                <a:srgbClr val="CA670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bject 62">
              <a:extLst>
                <a:ext uri="{FF2B5EF4-FFF2-40B4-BE49-F238E27FC236}">
                  <a16:creationId xmlns:a16="http://schemas.microsoft.com/office/drawing/2014/main" id="{2FF8F2B4-45D4-036C-BFD3-D14AEDB36D3C}"/>
                </a:ext>
              </a:extLst>
            </p:cNvPr>
            <p:cNvSpPr txBox="1"/>
            <p:nvPr/>
          </p:nvSpPr>
          <p:spPr>
            <a:xfrm>
              <a:off x="421192" y="3223699"/>
              <a:ext cx="3283270" cy="52001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0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Ensuring that diversity and inclusivity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are embedded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at  the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heart of </a:t>
              </a:r>
              <a:r>
                <a:rPr kumimoji="0" sz="1100" b="0" i="0" u="none" strike="noStrike" kern="1200" cap="none" spc="-1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your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business, to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unlock value and 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performance.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89A7225-21B9-5638-8E1A-0BBDC39A523C}"/>
              </a:ext>
            </a:extLst>
          </p:cNvPr>
          <p:cNvGrpSpPr/>
          <p:nvPr/>
        </p:nvGrpSpPr>
        <p:grpSpPr>
          <a:xfrm>
            <a:off x="8347118" y="1263912"/>
            <a:ext cx="3200436" cy="1243690"/>
            <a:chOff x="8376767" y="1263912"/>
            <a:chExt cx="3200436" cy="1243690"/>
          </a:xfrm>
        </p:grpSpPr>
        <p:sp>
          <p:nvSpPr>
            <p:cNvPr id="64" name="object 45">
              <a:extLst>
                <a:ext uri="{FF2B5EF4-FFF2-40B4-BE49-F238E27FC236}">
                  <a16:creationId xmlns:a16="http://schemas.microsoft.com/office/drawing/2014/main" id="{8682523B-1192-AED9-EC1A-360FC8275876}"/>
                </a:ext>
              </a:extLst>
            </p:cNvPr>
            <p:cNvSpPr txBox="1"/>
            <p:nvPr/>
          </p:nvSpPr>
          <p:spPr>
            <a:xfrm>
              <a:off x="8468778" y="1263912"/>
              <a:ext cx="140652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EE9B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Social</a:t>
              </a:r>
              <a:r>
                <a:rPr kumimoji="0" sz="1200" b="1" i="0" u="none" strike="noStrike" kern="1200" cap="none" spc="-65" normalizeH="0" baseline="0" noProof="0">
                  <a:ln>
                    <a:noFill/>
                  </a:ln>
                  <a:solidFill>
                    <a:srgbClr val="EE9B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EE9B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contribution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EE9B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8" name="object 49">
              <a:extLst>
                <a:ext uri="{FF2B5EF4-FFF2-40B4-BE49-F238E27FC236}">
                  <a16:creationId xmlns:a16="http://schemas.microsoft.com/office/drawing/2014/main" id="{5FAD1110-9FAB-0F53-7D67-4B72F0B96EAC}"/>
                </a:ext>
              </a:extLst>
            </p:cNvPr>
            <p:cNvSpPr/>
            <p:nvPr/>
          </p:nvSpPr>
          <p:spPr>
            <a:xfrm flipV="1">
              <a:off x="8376767" y="1475780"/>
              <a:ext cx="3162300" cy="45719"/>
            </a:xfrm>
            <a:custGeom>
              <a:avLst/>
              <a:gdLst/>
              <a:ahLst/>
              <a:cxnLst/>
              <a:rect l="l" t="t" r="r" b="b"/>
              <a:pathLst>
                <a:path w="3354070">
                  <a:moveTo>
                    <a:pt x="0" y="0"/>
                  </a:moveTo>
                  <a:lnTo>
                    <a:pt x="3354006" y="0"/>
                  </a:lnTo>
                </a:path>
              </a:pathLst>
            </a:custGeom>
            <a:ln w="19050">
              <a:solidFill>
                <a:srgbClr val="EE9B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object 63">
              <a:extLst>
                <a:ext uri="{FF2B5EF4-FFF2-40B4-BE49-F238E27FC236}">
                  <a16:creationId xmlns:a16="http://schemas.microsoft.com/office/drawing/2014/main" id="{B979A502-AFC6-5A87-7728-D1927EEFCF40}"/>
                </a:ext>
              </a:extLst>
            </p:cNvPr>
            <p:cNvSpPr txBox="1"/>
            <p:nvPr/>
          </p:nvSpPr>
          <p:spPr>
            <a:xfrm>
              <a:off x="8468690" y="1572089"/>
              <a:ext cx="3108513" cy="93551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0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Building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meaningful engagement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positive 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social outcomes </a:t>
              </a:r>
              <a:r>
                <a: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communities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broader 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stakeholders.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4310" algn="l"/>
                </a:tabLst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Strategic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charity</a:t>
              </a:r>
              <a:r>
                <a:rPr kumimoji="0" sz="1100" b="0" i="0" u="none" strike="noStrike" kern="1200" cap="none" spc="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partnerships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Community outreach &amp;</a:t>
              </a:r>
              <a:r>
                <a:rPr kumimoji="0" sz="1100" b="0" i="0" u="none" strike="noStrike" kern="1200" cap="none" spc="-5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engagement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A59861-343B-68C6-A243-F5B29B2AB287}"/>
              </a:ext>
            </a:extLst>
          </p:cNvPr>
          <p:cNvGrpSpPr/>
          <p:nvPr/>
        </p:nvGrpSpPr>
        <p:grpSpPr>
          <a:xfrm>
            <a:off x="8347118" y="2813812"/>
            <a:ext cx="3254224" cy="1574581"/>
            <a:chOff x="8376767" y="2993521"/>
            <a:chExt cx="3254224" cy="1574581"/>
          </a:xfrm>
        </p:grpSpPr>
        <p:sp>
          <p:nvSpPr>
            <p:cNvPr id="63" name="object 44">
              <a:extLst>
                <a:ext uri="{FF2B5EF4-FFF2-40B4-BE49-F238E27FC236}">
                  <a16:creationId xmlns:a16="http://schemas.microsoft.com/office/drawing/2014/main" id="{29583A51-F2CD-F3EB-B342-935055FC3F52}"/>
                </a:ext>
              </a:extLst>
            </p:cNvPr>
            <p:cNvSpPr txBox="1"/>
            <p:nvPr/>
          </p:nvSpPr>
          <p:spPr>
            <a:xfrm>
              <a:off x="8468778" y="2993521"/>
              <a:ext cx="26009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0A93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Climate, nature 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0A93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0A93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 just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0A93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0A939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transition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A9396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8" name="object 59">
              <a:extLst>
                <a:ext uri="{FF2B5EF4-FFF2-40B4-BE49-F238E27FC236}">
                  <a16:creationId xmlns:a16="http://schemas.microsoft.com/office/drawing/2014/main" id="{6CD9A423-7950-E718-8E87-7F0AB20D301B}"/>
                </a:ext>
              </a:extLst>
            </p:cNvPr>
            <p:cNvSpPr/>
            <p:nvPr/>
          </p:nvSpPr>
          <p:spPr>
            <a:xfrm flipV="1">
              <a:off x="8376767" y="3207255"/>
              <a:ext cx="3162778" cy="45719"/>
            </a:xfrm>
            <a:custGeom>
              <a:avLst/>
              <a:gdLst/>
              <a:ahLst/>
              <a:cxnLst/>
              <a:rect l="l" t="t" r="r" b="b"/>
              <a:pathLst>
                <a:path w="4014470">
                  <a:moveTo>
                    <a:pt x="0" y="0"/>
                  </a:moveTo>
                  <a:lnTo>
                    <a:pt x="4014203" y="0"/>
                  </a:lnTo>
                </a:path>
              </a:pathLst>
            </a:custGeom>
            <a:ln w="19050">
              <a:solidFill>
                <a:srgbClr val="0A939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object 64">
              <a:extLst>
                <a:ext uri="{FF2B5EF4-FFF2-40B4-BE49-F238E27FC236}">
                  <a16:creationId xmlns:a16="http://schemas.microsoft.com/office/drawing/2014/main" id="{8476744D-5637-D7B3-F496-319954326612}"/>
                </a:ext>
              </a:extLst>
            </p:cNvPr>
            <p:cNvSpPr txBox="1"/>
            <p:nvPr/>
          </p:nvSpPr>
          <p:spPr>
            <a:xfrm>
              <a:off x="8468691" y="3294035"/>
              <a:ext cx="3162300" cy="12740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5244" lvl="0" indent="0" algn="l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Ensuring that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social impacts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considerations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are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aligned and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at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heart of climate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nature</a:t>
              </a:r>
              <a:r>
                <a: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activities.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5080" lvl="0" indent="-18161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Developing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just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transition plan, including identifying  </a:t>
              </a:r>
              <a:r>
                <a:rPr kumimoji="0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key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social impacts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corresponding</a:t>
              </a:r>
              <a:r>
                <a:rPr kumimoji="0" sz="1100" b="0" i="0" u="none" strike="noStrike" kern="1200" cap="none" spc="-6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mitigation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Embedding 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 ESG</a:t>
              </a:r>
              <a:r>
                <a:rPr kumimoji="0" sz="1100" b="0" i="0" u="none" strike="noStrike" kern="1200" cap="none" spc="-2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frameworks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67AD79-2818-F477-6FE7-7C6DBE89A809}"/>
              </a:ext>
            </a:extLst>
          </p:cNvPr>
          <p:cNvGrpSpPr/>
          <p:nvPr/>
        </p:nvGrpSpPr>
        <p:grpSpPr>
          <a:xfrm>
            <a:off x="8385255" y="4694602"/>
            <a:ext cx="3162300" cy="1201910"/>
            <a:chOff x="8376767" y="4571349"/>
            <a:chExt cx="3162300" cy="1201910"/>
          </a:xfrm>
        </p:grpSpPr>
        <p:sp>
          <p:nvSpPr>
            <p:cNvPr id="62" name="object 43">
              <a:extLst>
                <a:ext uri="{FF2B5EF4-FFF2-40B4-BE49-F238E27FC236}">
                  <a16:creationId xmlns:a16="http://schemas.microsoft.com/office/drawing/2014/main" id="{4A5DA0E0-3EC6-496B-6816-5ECA0A29E91D}"/>
                </a:ext>
              </a:extLst>
            </p:cNvPr>
            <p:cNvSpPr txBox="1"/>
            <p:nvPr/>
          </p:nvSpPr>
          <p:spPr>
            <a:xfrm>
              <a:off x="8468778" y="4571349"/>
              <a:ext cx="258762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200" b="1" i="0" u="none" strike="noStrike" kern="1200" cap="none" spc="0" normalizeH="0" baseline="0" noProof="0">
                  <a:ln>
                    <a:noFill/>
                  </a:ln>
                  <a:solidFill>
                    <a:srgbClr val="9E2A2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Products 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9E2A2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1200" b="1" i="0" u="none" strike="noStrike" kern="1200" cap="none" spc="-45" normalizeH="0" baseline="0" noProof="0">
                  <a:ln>
                    <a:noFill/>
                  </a:ln>
                  <a:solidFill>
                    <a:srgbClr val="9E2A2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5" normalizeH="0" baseline="0" noProof="0">
                  <a:ln>
                    <a:noFill/>
                  </a:ln>
                  <a:solidFill>
                    <a:srgbClr val="9E2A2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customer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0" name="object 51">
              <a:extLst>
                <a:ext uri="{FF2B5EF4-FFF2-40B4-BE49-F238E27FC236}">
                  <a16:creationId xmlns:a16="http://schemas.microsoft.com/office/drawing/2014/main" id="{CA8DDE0A-4736-58C8-B1A2-86AE2E2BAE62}"/>
                </a:ext>
              </a:extLst>
            </p:cNvPr>
            <p:cNvSpPr/>
            <p:nvPr/>
          </p:nvSpPr>
          <p:spPr>
            <a:xfrm>
              <a:off x="8376767" y="4836413"/>
              <a:ext cx="3162300" cy="45719"/>
            </a:xfrm>
            <a:custGeom>
              <a:avLst/>
              <a:gdLst/>
              <a:ahLst/>
              <a:cxnLst/>
              <a:rect l="l" t="t" r="r" b="b"/>
              <a:pathLst>
                <a:path w="3354070">
                  <a:moveTo>
                    <a:pt x="0" y="0"/>
                  </a:moveTo>
                  <a:lnTo>
                    <a:pt x="3354006" y="0"/>
                  </a:lnTo>
                </a:path>
              </a:pathLst>
            </a:custGeom>
            <a:ln w="19050">
              <a:solidFill>
                <a:srgbClr val="9E2A2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object 65">
              <a:extLst>
                <a:ext uri="{FF2B5EF4-FFF2-40B4-BE49-F238E27FC236}">
                  <a16:creationId xmlns:a16="http://schemas.microsoft.com/office/drawing/2014/main" id="{AABFED72-9650-E217-C00B-A7AA7593088E}"/>
                </a:ext>
              </a:extLst>
            </p:cNvPr>
            <p:cNvSpPr txBox="1"/>
            <p:nvPr/>
          </p:nvSpPr>
          <p:spPr>
            <a:xfrm>
              <a:off x="8468691" y="4878254"/>
              <a:ext cx="3070376" cy="52001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Understanding the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social impact of existing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new 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products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working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with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customers to support 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them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on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their transition</a:t>
              </a:r>
              <a:r>
                <a:rPr kumimoji="0" sz="1100" b="0" i="0" u="none" strike="noStrike" kern="1200" cap="none" spc="2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journeys.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5" name="object 66">
              <a:extLst>
                <a:ext uri="{FF2B5EF4-FFF2-40B4-BE49-F238E27FC236}">
                  <a16:creationId xmlns:a16="http://schemas.microsoft.com/office/drawing/2014/main" id="{E7A93FDA-D117-DBCC-B657-87D02DB68DB1}"/>
                </a:ext>
              </a:extLst>
            </p:cNvPr>
            <p:cNvSpPr txBox="1"/>
            <p:nvPr/>
          </p:nvSpPr>
          <p:spPr>
            <a:xfrm>
              <a:off x="8468691" y="5344937"/>
              <a:ext cx="3070376" cy="428322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L="193675" marR="0" lvl="0" indent="-18161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Product</a:t>
              </a:r>
              <a:r>
                <a:rPr kumimoji="0" sz="1100" b="0" i="0" u="none" strike="noStrike" kern="1200" cap="none" spc="-2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development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93675" marR="0" lvl="0" indent="-18161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•"/>
                <a:tabLst>
                  <a:tab pos="193675" algn="l"/>
                  <a:tab pos="194310" algn="l"/>
                </a:tabLst>
                <a:defRPr/>
              </a:pPr>
              <a:r>
                <a:rPr kumimoji="0" sz="1100" b="0" i="0" u="none" strike="noStrike" kern="1200" cap="none" spc="-1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Distribution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channel strategy &amp;</a:t>
              </a:r>
              <a:r>
                <a:rPr kumimoji="0" sz="1100" b="0" i="0" u="none" strike="noStrike" kern="1200" cap="none" spc="-3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100" b="0" i="0" u="none" strike="noStrike" kern="1200" cap="none" spc="-5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management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E4A7696-6DD7-9ED6-0B88-8F93BE81002C}"/>
              </a:ext>
            </a:extLst>
          </p:cNvPr>
          <p:cNvSpPr/>
          <p:nvPr/>
        </p:nvSpPr>
        <p:spPr>
          <a:xfrm>
            <a:off x="635000" y="6067484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0778"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Source: KPMG Global</a:t>
            </a:r>
            <a:endParaRPr kumimoji="0" lang="en-GB" sz="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4407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496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53BE6D41-0ED1-8AF2-BA00-FDC93E1BDF0A}"/>
              </a:ext>
            </a:extLst>
          </p:cNvPr>
          <p:cNvSpPr/>
          <p:nvPr/>
        </p:nvSpPr>
        <p:spPr>
          <a:xfrm>
            <a:off x="4564698" y="1245367"/>
            <a:ext cx="6635115" cy="4852670"/>
          </a:xfrm>
          <a:custGeom>
            <a:avLst/>
            <a:gdLst/>
            <a:ahLst/>
            <a:cxnLst/>
            <a:rect l="l" t="t" r="r" b="b"/>
            <a:pathLst>
              <a:path w="6635115" h="4852670">
                <a:moveTo>
                  <a:pt x="0" y="4852403"/>
                </a:moveTo>
                <a:lnTo>
                  <a:pt x="6634949" y="4852403"/>
                </a:lnTo>
                <a:lnTo>
                  <a:pt x="6634949" y="0"/>
                </a:lnTo>
                <a:lnTo>
                  <a:pt x="0" y="0"/>
                </a:lnTo>
                <a:lnTo>
                  <a:pt x="0" y="4852403"/>
                </a:lnTo>
                <a:close/>
              </a:path>
            </a:pathLst>
          </a:custGeom>
          <a:solidFill>
            <a:srgbClr val="FFF3B0">
              <a:alpha val="3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3F60427F-BD16-E309-B34C-1FAB0D4DA85C}"/>
              </a:ext>
            </a:extLst>
          </p:cNvPr>
          <p:cNvSpPr/>
          <p:nvPr/>
        </p:nvSpPr>
        <p:spPr>
          <a:xfrm>
            <a:off x="4831399" y="1405818"/>
            <a:ext cx="1022985" cy="765175"/>
          </a:xfrm>
          <a:custGeom>
            <a:avLst/>
            <a:gdLst/>
            <a:ahLst/>
            <a:cxnLst/>
            <a:rect l="l" t="t" r="r" b="b"/>
            <a:pathLst>
              <a:path w="1022985" h="765175">
                <a:moveTo>
                  <a:pt x="1003" y="0"/>
                </a:moveTo>
                <a:lnTo>
                  <a:pt x="0" y="764882"/>
                </a:lnTo>
                <a:lnTo>
                  <a:pt x="1022375" y="764882"/>
                </a:lnTo>
                <a:lnTo>
                  <a:pt x="1003" y="0"/>
                </a:lnTo>
                <a:close/>
              </a:path>
            </a:pathLst>
          </a:custGeom>
          <a:solidFill>
            <a:srgbClr val="EE9B00">
              <a:alpha val="5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52">
            <a:extLst>
              <a:ext uri="{FF2B5EF4-FFF2-40B4-BE49-F238E27FC236}">
                <a16:creationId xmlns:a16="http://schemas.microsoft.com/office/drawing/2014/main" id="{EC16DB09-F9FD-FEB7-3A54-A18C37529940}"/>
              </a:ext>
            </a:extLst>
          </p:cNvPr>
          <p:cNvSpPr/>
          <p:nvPr/>
        </p:nvSpPr>
        <p:spPr>
          <a:xfrm>
            <a:off x="5200208" y="1904464"/>
            <a:ext cx="3301365" cy="0"/>
          </a:xfrm>
          <a:custGeom>
            <a:avLst/>
            <a:gdLst/>
            <a:ahLst/>
            <a:cxnLst/>
            <a:rect l="l" t="t" r="r" b="b"/>
            <a:pathLst>
              <a:path w="3301365">
                <a:moveTo>
                  <a:pt x="0" y="0"/>
                </a:moveTo>
                <a:lnTo>
                  <a:pt x="3301187" y="0"/>
                </a:lnTo>
              </a:path>
            </a:pathLst>
          </a:custGeom>
          <a:ln w="12293">
            <a:solidFill>
              <a:srgbClr val="EE9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6">
            <a:extLst>
              <a:ext uri="{FF2B5EF4-FFF2-40B4-BE49-F238E27FC236}">
                <a16:creationId xmlns:a16="http://schemas.microsoft.com/office/drawing/2014/main" id="{F9C5D785-1F65-DD53-94F2-C57FFD491B76}"/>
              </a:ext>
            </a:extLst>
          </p:cNvPr>
          <p:cNvSpPr/>
          <p:nvPr/>
        </p:nvSpPr>
        <p:spPr>
          <a:xfrm>
            <a:off x="6427145" y="1808286"/>
            <a:ext cx="922019" cy="202565"/>
          </a:xfrm>
          <a:custGeom>
            <a:avLst/>
            <a:gdLst/>
            <a:ahLst/>
            <a:cxnLst/>
            <a:rect l="l" t="t" r="r" b="b"/>
            <a:pathLst>
              <a:path w="922019" h="202564">
                <a:moveTo>
                  <a:pt x="820407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820407" y="202107"/>
                </a:lnTo>
                <a:lnTo>
                  <a:pt x="859739" y="194167"/>
                </a:lnTo>
                <a:lnTo>
                  <a:pt x="891860" y="172512"/>
                </a:lnTo>
                <a:lnTo>
                  <a:pt x="913518" y="140391"/>
                </a:lnTo>
                <a:lnTo>
                  <a:pt x="921461" y="101053"/>
                </a:lnTo>
                <a:lnTo>
                  <a:pt x="913518" y="61722"/>
                </a:lnTo>
                <a:lnTo>
                  <a:pt x="891860" y="29600"/>
                </a:lnTo>
                <a:lnTo>
                  <a:pt x="859739" y="7942"/>
                </a:lnTo>
                <a:lnTo>
                  <a:pt x="820407" y="0"/>
                </a:lnTo>
                <a:close/>
              </a:path>
            </a:pathLst>
          </a:custGeom>
          <a:solidFill>
            <a:srgbClr val="E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47">
            <a:extLst>
              <a:ext uri="{FF2B5EF4-FFF2-40B4-BE49-F238E27FC236}">
                <a16:creationId xmlns:a16="http://schemas.microsoft.com/office/drawing/2014/main" id="{9642F7C4-8598-931A-DA42-90F6981A7F2F}"/>
              </a:ext>
            </a:extLst>
          </p:cNvPr>
          <p:cNvSpPr/>
          <p:nvPr/>
        </p:nvSpPr>
        <p:spPr>
          <a:xfrm>
            <a:off x="8165841" y="1808286"/>
            <a:ext cx="431165" cy="202565"/>
          </a:xfrm>
          <a:custGeom>
            <a:avLst/>
            <a:gdLst/>
            <a:ahLst/>
            <a:cxnLst/>
            <a:rect l="l" t="t" r="r" b="b"/>
            <a:pathLst>
              <a:path w="431164" h="202564">
                <a:moveTo>
                  <a:pt x="329691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329691" y="202107"/>
                </a:lnTo>
                <a:lnTo>
                  <a:pt x="369031" y="194167"/>
                </a:lnTo>
                <a:lnTo>
                  <a:pt x="401156" y="172512"/>
                </a:lnTo>
                <a:lnTo>
                  <a:pt x="422816" y="140391"/>
                </a:lnTo>
                <a:lnTo>
                  <a:pt x="430758" y="101053"/>
                </a:lnTo>
                <a:lnTo>
                  <a:pt x="422816" y="61722"/>
                </a:lnTo>
                <a:lnTo>
                  <a:pt x="401156" y="29600"/>
                </a:lnTo>
                <a:lnTo>
                  <a:pt x="369031" y="7942"/>
                </a:lnTo>
                <a:lnTo>
                  <a:pt x="329691" y="0"/>
                </a:lnTo>
                <a:close/>
              </a:path>
            </a:pathLst>
          </a:custGeom>
          <a:solidFill>
            <a:srgbClr val="E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8">
            <a:extLst>
              <a:ext uri="{FF2B5EF4-FFF2-40B4-BE49-F238E27FC236}">
                <a16:creationId xmlns:a16="http://schemas.microsoft.com/office/drawing/2014/main" id="{FDEB9363-ACD7-F737-6BC8-6790E81B6B05}"/>
              </a:ext>
            </a:extLst>
          </p:cNvPr>
          <p:cNvSpPr/>
          <p:nvPr/>
        </p:nvSpPr>
        <p:spPr>
          <a:xfrm>
            <a:off x="5388797" y="1808286"/>
            <a:ext cx="922019" cy="202565"/>
          </a:xfrm>
          <a:custGeom>
            <a:avLst/>
            <a:gdLst/>
            <a:ahLst/>
            <a:cxnLst/>
            <a:rect l="l" t="t" r="r" b="b"/>
            <a:pathLst>
              <a:path w="922019" h="202564">
                <a:moveTo>
                  <a:pt x="820407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820407" y="202107"/>
                </a:lnTo>
                <a:lnTo>
                  <a:pt x="859739" y="194167"/>
                </a:lnTo>
                <a:lnTo>
                  <a:pt x="891860" y="172512"/>
                </a:lnTo>
                <a:lnTo>
                  <a:pt x="913518" y="140391"/>
                </a:lnTo>
                <a:lnTo>
                  <a:pt x="921461" y="101053"/>
                </a:lnTo>
                <a:lnTo>
                  <a:pt x="913518" y="61722"/>
                </a:lnTo>
                <a:lnTo>
                  <a:pt x="891860" y="29600"/>
                </a:lnTo>
                <a:lnTo>
                  <a:pt x="859739" y="7942"/>
                </a:lnTo>
                <a:lnTo>
                  <a:pt x="820407" y="0"/>
                </a:lnTo>
                <a:close/>
              </a:path>
            </a:pathLst>
          </a:custGeom>
          <a:solidFill>
            <a:srgbClr val="E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9">
            <a:extLst>
              <a:ext uri="{FF2B5EF4-FFF2-40B4-BE49-F238E27FC236}">
                <a16:creationId xmlns:a16="http://schemas.microsoft.com/office/drawing/2014/main" id="{76BEF398-1403-8DD2-1A0B-6E2A724F09CA}"/>
              </a:ext>
            </a:extLst>
          </p:cNvPr>
          <p:cNvSpPr/>
          <p:nvPr/>
        </p:nvSpPr>
        <p:spPr>
          <a:xfrm>
            <a:off x="7465492" y="1808286"/>
            <a:ext cx="583565" cy="202565"/>
          </a:xfrm>
          <a:custGeom>
            <a:avLst/>
            <a:gdLst/>
            <a:ahLst/>
            <a:cxnLst/>
            <a:rect l="l" t="t" r="r" b="b"/>
            <a:pathLst>
              <a:path w="583564" h="202564">
                <a:moveTo>
                  <a:pt x="482409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482409" y="202107"/>
                </a:lnTo>
                <a:lnTo>
                  <a:pt x="521746" y="194167"/>
                </a:lnTo>
                <a:lnTo>
                  <a:pt x="553867" y="172512"/>
                </a:lnTo>
                <a:lnTo>
                  <a:pt x="575522" y="140391"/>
                </a:lnTo>
                <a:lnTo>
                  <a:pt x="583463" y="101053"/>
                </a:lnTo>
                <a:lnTo>
                  <a:pt x="575522" y="61722"/>
                </a:lnTo>
                <a:lnTo>
                  <a:pt x="553867" y="29600"/>
                </a:lnTo>
                <a:lnTo>
                  <a:pt x="521746" y="7942"/>
                </a:lnTo>
                <a:lnTo>
                  <a:pt x="482409" y="0"/>
                </a:lnTo>
                <a:close/>
              </a:path>
            </a:pathLst>
          </a:custGeom>
          <a:solidFill>
            <a:srgbClr val="E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50">
            <a:extLst>
              <a:ext uri="{FF2B5EF4-FFF2-40B4-BE49-F238E27FC236}">
                <a16:creationId xmlns:a16="http://schemas.microsoft.com/office/drawing/2014/main" id="{A5DEE0DC-6018-7361-B940-80810FAE5E6D}"/>
              </a:ext>
            </a:extLst>
          </p:cNvPr>
          <p:cNvSpPr/>
          <p:nvPr/>
        </p:nvSpPr>
        <p:spPr>
          <a:xfrm>
            <a:off x="4909091" y="1721872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4" h="375285">
                <a:moveTo>
                  <a:pt x="187464" y="0"/>
                </a:moveTo>
                <a:lnTo>
                  <a:pt x="137634" y="6697"/>
                </a:lnTo>
                <a:lnTo>
                  <a:pt x="92854" y="25598"/>
                </a:lnTo>
                <a:lnTo>
                  <a:pt x="54913" y="54913"/>
                </a:lnTo>
                <a:lnTo>
                  <a:pt x="25598" y="92854"/>
                </a:lnTo>
                <a:lnTo>
                  <a:pt x="6697" y="137634"/>
                </a:lnTo>
                <a:lnTo>
                  <a:pt x="0" y="187464"/>
                </a:lnTo>
                <a:lnTo>
                  <a:pt x="6697" y="237303"/>
                </a:lnTo>
                <a:lnTo>
                  <a:pt x="25598" y="282085"/>
                </a:lnTo>
                <a:lnTo>
                  <a:pt x="54913" y="320025"/>
                </a:lnTo>
                <a:lnTo>
                  <a:pt x="92854" y="349337"/>
                </a:lnTo>
                <a:lnTo>
                  <a:pt x="137634" y="368233"/>
                </a:lnTo>
                <a:lnTo>
                  <a:pt x="187464" y="374929"/>
                </a:lnTo>
                <a:lnTo>
                  <a:pt x="237294" y="368233"/>
                </a:lnTo>
                <a:lnTo>
                  <a:pt x="282074" y="349337"/>
                </a:lnTo>
                <a:lnTo>
                  <a:pt x="320016" y="320025"/>
                </a:lnTo>
                <a:lnTo>
                  <a:pt x="349331" y="282085"/>
                </a:lnTo>
                <a:lnTo>
                  <a:pt x="368231" y="237303"/>
                </a:lnTo>
                <a:lnTo>
                  <a:pt x="374929" y="187464"/>
                </a:lnTo>
                <a:lnTo>
                  <a:pt x="368231" y="137634"/>
                </a:lnTo>
                <a:lnTo>
                  <a:pt x="349331" y="92854"/>
                </a:lnTo>
                <a:lnTo>
                  <a:pt x="320016" y="54913"/>
                </a:lnTo>
                <a:lnTo>
                  <a:pt x="282074" y="25598"/>
                </a:lnTo>
                <a:lnTo>
                  <a:pt x="237294" y="6697"/>
                </a:lnTo>
                <a:lnTo>
                  <a:pt x="187464" y="0"/>
                </a:lnTo>
                <a:close/>
              </a:path>
            </a:pathLst>
          </a:custGeom>
          <a:solidFill>
            <a:srgbClr val="E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74">
            <a:extLst>
              <a:ext uri="{FF2B5EF4-FFF2-40B4-BE49-F238E27FC236}">
                <a16:creationId xmlns:a16="http://schemas.microsoft.com/office/drawing/2014/main" id="{9EC690C7-9D0D-7E93-7050-DAD23AA71102}"/>
              </a:ext>
            </a:extLst>
          </p:cNvPr>
          <p:cNvSpPr/>
          <p:nvPr/>
        </p:nvSpPr>
        <p:spPr>
          <a:xfrm>
            <a:off x="4999463" y="1798736"/>
            <a:ext cx="237470" cy="243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431800"/>
            <a:ext cx="10564813" cy="533400"/>
          </a:xfrm>
        </p:spPr>
        <p:txBody>
          <a:bodyPr anchor="ctr"/>
          <a:lstStyle/>
          <a:p>
            <a:r>
              <a:rPr lang="en-GB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building workplace culture for the future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5AE041C-A005-67D8-C4D8-2C0FBF3E830A}"/>
              </a:ext>
            </a:extLst>
          </p:cNvPr>
          <p:cNvSpPr/>
          <p:nvPr/>
        </p:nvSpPr>
        <p:spPr>
          <a:xfrm>
            <a:off x="4831390" y="2297415"/>
            <a:ext cx="2294890" cy="825500"/>
          </a:xfrm>
          <a:custGeom>
            <a:avLst/>
            <a:gdLst/>
            <a:ahLst/>
            <a:cxnLst/>
            <a:rect l="l" t="t" r="r" b="b"/>
            <a:pathLst>
              <a:path w="2294890" h="825500">
                <a:moveTo>
                  <a:pt x="1192834" y="0"/>
                </a:moveTo>
                <a:lnTo>
                  <a:pt x="1092" y="0"/>
                </a:lnTo>
                <a:lnTo>
                  <a:pt x="0" y="824928"/>
                </a:lnTo>
                <a:lnTo>
                  <a:pt x="2294343" y="824928"/>
                </a:lnTo>
                <a:lnTo>
                  <a:pt x="1192834" y="0"/>
                </a:lnTo>
                <a:close/>
              </a:path>
            </a:pathLst>
          </a:custGeom>
          <a:solidFill>
            <a:srgbClr val="94D2B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0B6502D3-A4CA-0396-685D-61A169322245}"/>
              </a:ext>
            </a:extLst>
          </p:cNvPr>
          <p:cNvSpPr/>
          <p:nvPr/>
        </p:nvSpPr>
        <p:spPr>
          <a:xfrm>
            <a:off x="4831401" y="5149279"/>
            <a:ext cx="6110605" cy="825500"/>
          </a:xfrm>
          <a:custGeom>
            <a:avLst/>
            <a:gdLst/>
            <a:ahLst/>
            <a:cxnLst/>
            <a:rect l="l" t="t" r="r" b="b"/>
            <a:pathLst>
              <a:path w="6110605" h="825500">
                <a:moveTo>
                  <a:pt x="5008778" y="0"/>
                </a:moveTo>
                <a:lnTo>
                  <a:pt x="1092" y="0"/>
                </a:lnTo>
                <a:lnTo>
                  <a:pt x="0" y="824941"/>
                </a:lnTo>
                <a:lnTo>
                  <a:pt x="6110300" y="824941"/>
                </a:lnTo>
                <a:lnTo>
                  <a:pt x="5008778" y="0"/>
                </a:lnTo>
                <a:close/>
              </a:path>
            </a:pathLst>
          </a:custGeom>
          <a:solidFill>
            <a:srgbClr val="BB3E03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A57D30A-903C-F6B8-E839-8A8B406E5F35}"/>
              </a:ext>
            </a:extLst>
          </p:cNvPr>
          <p:cNvSpPr/>
          <p:nvPr/>
        </p:nvSpPr>
        <p:spPr>
          <a:xfrm>
            <a:off x="4831401" y="3249042"/>
            <a:ext cx="3566795" cy="825500"/>
          </a:xfrm>
          <a:custGeom>
            <a:avLst/>
            <a:gdLst/>
            <a:ahLst/>
            <a:cxnLst/>
            <a:rect l="l" t="t" r="r" b="b"/>
            <a:pathLst>
              <a:path w="3566795" h="825500">
                <a:moveTo>
                  <a:pt x="2464803" y="0"/>
                </a:moveTo>
                <a:lnTo>
                  <a:pt x="1092" y="0"/>
                </a:lnTo>
                <a:lnTo>
                  <a:pt x="0" y="824953"/>
                </a:lnTo>
                <a:lnTo>
                  <a:pt x="3566350" y="824953"/>
                </a:lnTo>
                <a:lnTo>
                  <a:pt x="2464803" y="0"/>
                </a:lnTo>
                <a:close/>
              </a:path>
            </a:pathLst>
          </a:custGeom>
          <a:solidFill>
            <a:srgbClr val="CA6702">
              <a:alpha val="3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7283C831-BE0D-DCC7-43ED-4F644D945C64}"/>
              </a:ext>
            </a:extLst>
          </p:cNvPr>
          <p:cNvSpPr/>
          <p:nvPr/>
        </p:nvSpPr>
        <p:spPr>
          <a:xfrm>
            <a:off x="4831400" y="4200692"/>
            <a:ext cx="4838700" cy="825500"/>
          </a:xfrm>
          <a:custGeom>
            <a:avLst/>
            <a:gdLst/>
            <a:ahLst/>
            <a:cxnLst/>
            <a:rect l="l" t="t" r="r" b="b"/>
            <a:pathLst>
              <a:path w="4838700" h="825500">
                <a:moveTo>
                  <a:pt x="3736809" y="0"/>
                </a:moveTo>
                <a:lnTo>
                  <a:pt x="1104" y="0"/>
                </a:lnTo>
                <a:lnTo>
                  <a:pt x="0" y="824928"/>
                </a:lnTo>
                <a:lnTo>
                  <a:pt x="4838306" y="824928"/>
                </a:lnTo>
                <a:lnTo>
                  <a:pt x="3736809" y="0"/>
                </a:lnTo>
                <a:close/>
              </a:path>
            </a:pathLst>
          </a:custGeom>
          <a:solidFill>
            <a:srgbClr val="0A9396">
              <a:alpha val="3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5E901867-83EB-D963-FE4B-04BF1F8CC87F}"/>
              </a:ext>
            </a:extLst>
          </p:cNvPr>
          <p:cNvSpPr/>
          <p:nvPr/>
        </p:nvSpPr>
        <p:spPr>
          <a:xfrm>
            <a:off x="5096556" y="4734099"/>
            <a:ext cx="4384040" cy="0"/>
          </a:xfrm>
          <a:custGeom>
            <a:avLst/>
            <a:gdLst/>
            <a:ahLst/>
            <a:cxnLst/>
            <a:rect l="l" t="t" r="r" b="b"/>
            <a:pathLst>
              <a:path w="4384040">
                <a:moveTo>
                  <a:pt x="0" y="0"/>
                </a:moveTo>
                <a:lnTo>
                  <a:pt x="4383786" y="0"/>
                </a:lnTo>
              </a:path>
            </a:pathLst>
          </a:custGeom>
          <a:ln w="12293">
            <a:solidFill>
              <a:srgbClr val="0A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C4D11205-01F5-A2C4-59C8-C938AC47E4A5}"/>
              </a:ext>
            </a:extLst>
          </p:cNvPr>
          <p:cNvSpPr/>
          <p:nvPr/>
        </p:nvSpPr>
        <p:spPr>
          <a:xfrm>
            <a:off x="5388797" y="4633044"/>
            <a:ext cx="1130935" cy="202565"/>
          </a:xfrm>
          <a:custGeom>
            <a:avLst/>
            <a:gdLst/>
            <a:ahLst/>
            <a:cxnLst/>
            <a:rect l="l" t="t" r="r" b="b"/>
            <a:pathLst>
              <a:path w="1130935" h="202565">
                <a:moveTo>
                  <a:pt x="1029588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029588" y="202107"/>
                </a:lnTo>
                <a:lnTo>
                  <a:pt x="1068928" y="194167"/>
                </a:lnTo>
                <a:lnTo>
                  <a:pt x="1101053" y="172512"/>
                </a:lnTo>
                <a:lnTo>
                  <a:pt x="1122713" y="140391"/>
                </a:lnTo>
                <a:lnTo>
                  <a:pt x="1130655" y="101053"/>
                </a:lnTo>
                <a:lnTo>
                  <a:pt x="1122713" y="61722"/>
                </a:lnTo>
                <a:lnTo>
                  <a:pt x="1101053" y="29600"/>
                </a:lnTo>
                <a:lnTo>
                  <a:pt x="1068928" y="7942"/>
                </a:lnTo>
                <a:lnTo>
                  <a:pt x="1029588" y="0"/>
                </a:lnTo>
                <a:close/>
              </a:path>
            </a:pathLst>
          </a:custGeom>
          <a:solidFill>
            <a:srgbClr val="0A9396"/>
          </a:solidFill>
          <a:ln>
            <a:solidFill>
              <a:srgbClr val="0A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A106D90C-2BA1-96D5-6089-D4B479B074A2}"/>
              </a:ext>
            </a:extLst>
          </p:cNvPr>
          <p:cNvSpPr/>
          <p:nvPr/>
        </p:nvSpPr>
        <p:spPr>
          <a:xfrm>
            <a:off x="8136391" y="4633044"/>
            <a:ext cx="981710" cy="202565"/>
          </a:xfrm>
          <a:custGeom>
            <a:avLst/>
            <a:gdLst/>
            <a:ahLst/>
            <a:cxnLst/>
            <a:rect l="l" t="t" r="r" b="b"/>
            <a:pathLst>
              <a:path w="981710" h="202565">
                <a:moveTo>
                  <a:pt x="880325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880325" y="202107"/>
                </a:lnTo>
                <a:lnTo>
                  <a:pt x="919665" y="194167"/>
                </a:lnTo>
                <a:lnTo>
                  <a:pt x="951790" y="172512"/>
                </a:lnTo>
                <a:lnTo>
                  <a:pt x="973450" y="140391"/>
                </a:lnTo>
                <a:lnTo>
                  <a:pt x="981392" y="101053"/>
                </a:lnTo>
                <a:lnTo>
                  <a:pt x="973450" y="61722"/>
                </a:lnTo>
                <a:lnTo>
                  <a:pt x="951790" y="29600"/>
                </a:lnTo>
                <a:lnTo>
                  <a:pt x="919665" y="7942"/>
                </a:lnTo>
                <a:lnTo>
                  <a:pt x="880325" y="0"/>
                </a:lnTo>
                <a:close/>
              </a:path>
            </a:pathLst>
          </a:custGeom>
          <a:solidFill>
            <a:srgbClr val="0A9396"/>
          </a:solidFill>
          <a:ln>
            <a:solidFill>
              <a:srgbClr val="0A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1D0008EF-A20C-2223-CC03-07B30B69B20F}"/>
              </a:ext>
            </a:extLst>
          </p:cNvPr>
          <p:cNvSpPr/>
          <p:nvPr/>
        </p:nvSpPr>
        <p:spPr>
          <a:xfrm>
            <a:off x="9234663" y="4633044"/>
            <a:ext cx="1511300" cy="202565"/>
          </a:xfrm>
          <a:custGeom>
            <a:avLst/>
            <a:gdLst/>
            <a:ahLst/>
            <a:cxnLst/>
            <a:rect l="l" t="t" r="r" b="b"/>
            <a:pathLst>
              <a:path w="1511300" h="202565">
                <a:moveTo>
                  <a:pt x="1409801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409801" y="202107"/>
                </a:lnTo>
                <a:lnTo>
                  <a:pt x="1449140" y="194167"/>
                </a:lnTo>
                <a:lnTo>
                  <a:pt x="1481266" y="172512"/>
                </a:lnTo>
                <a:lnTo>
                  <a:pt x="1502925" y="140391"/>
                </a:lnTo>
                <a:lnTo>
                  <a:pt x="1510868" y="101053"/>
                </a:lnTo>
                <a:lnTo>
                  <a:pt x="1502925" y="61722"/>
                </a:lnTo>
                <a:lnTo>
                  <a:pt x="1481266" y="29600"/>
                </a:lnTo>
                <a:lnTo>
                  <a:pt x="1449140" y="7942"/>
                </a:lnTo>
                <a:lnTo>
                  <a:pt x="1409801" y="0"/>
                </a:lnTo>
                <a:close/>
              </a:path>
            </a:pathLst>
          </a:custGeom>
          <a:solidFill>
            <a:srgbClr val="0A9396"/>
          </a:solidFill>
          <a:ln>
            <a:solidFill>
              <a:srgbClr val="0A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FE5AB97F-0F97-A953-6444-59613FFA8D15}"/>
              </a:ext>
            </a:extLst>
          </p:cNvPr>
          <p:cNvSpPr/>
          <p:nvPr/>
        </p:nvSpPr>
        <p:spPr>
          <a:xfrm>
            <a:off x="6636330" y="4633044"/>
            <a:ext cx="1383665" cy="202565"/>
          </a:xfrm>
          <a:custGeom>
            <a:avLst/>
            <a:gdLst/>
            <a:ahLst/>
            <a:cxnLst/>
            <a:rect l="l" t="t" r="r" b="b"/>
            <a:pathLst>
              <a:path w="1383664" h="202565">
                <a:moveTo>
                  <a:pt x="1282115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282115" y="202107"/>
                </a:lnTo>
                <a:lnTo>
                  <a:pt x="1321447" y="194167"/>
                </a:lnTo>
                <a:lnTo>
                  <a:pt x="1353569" y="172512"/>
                </a:lnTo>
                <a:lnTo>
                  <a:pt x="1375227" y="140391"/>
                </a:lnTo>
                <a:lnTo>
                  <a:pt x="1383169" y="101053"/>
                </a:lnTo>
                <a:lnTo>
                  <a:pt x="1375227" y="61722"/>
                </a:lnTo>
                <a:lnTo>
                  <a:pt x="1353569" y="29600"/>
                </a:lnTo>
                <a:lnTo>
                  <a:pt x="1321447" y="7942"/>
                </a:lnTo>
                <a:lnTo>
                  <a:pt x="1282115" y="0"/>
                </a:lnTo>
                <a:close/>
              </a:path>
            </a:pathLst>
          </a:custGeom>
          <a:solidFill>
            <a:srgbClr val="0A9396"/>
          </a:solidFill>
          <a:ln>
            <a:solidFill>
              <a:srgbClr val="0A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C384A849-0155-7FEF-9545-A591F39E23B9}"/>
              </a:ext>
            </a:extLst>
          </p:cNvPr>
          <p:cNvSpPr txBox="1"/>
          <p:nvPr/>
        </p:nvSpPr>
        <p:spPr>
          <a:xfrm>
            <a:off x="4909095" y="4275130"/>
            <a:ext cx="5742305" cy="5619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b="1">
                <a:solidFill>
                  <a:srgbClr val="0A9396"/>
                </a:solidFill>
                <a:latin typeface="KPMG Bold"/>
                <a:cs typeface="KPMG Bold"/>
              </a:rPr>
              <a:t>4. Stories </a:t>
            </a:r>
            <a:r>
              <a:rPr sz="1450" b="1" spc="10">
                <a:solidFill>
                  <a:srgbClr val="0A9396"/>
                </a:solidFill>
                <a:latin typeface="KPMG Bold"/>
                <a:cs typeface="KPMG Bold"/>
              </a:rPr>
              <a:t>and</a:t>
            </a:r>
            <a:r>
              <a:rPr sz="1450" b="1" spc="-5">
                <a:solidFill>
                  <a:srgbClr val="0A9396"/>
                </a:solidFill>
                <a:latin typeface="KPMG Bold"/>
                <a:cs typeface="KPMG Bold"/>
              </a:rPr>
              <a:t> </a:t>
            </a:r>
            <a:r>
              <a:rPr sz="1450" b="1" spc="5">
                <a:solidFill>
                  <a:srgbClr val="0A9396"/>
                </a:solidFill>
                <a:latin typeface="KPMG Bold"/>
                <a:cs typeface="KPMG Bold"/>
              </a:rPr>
              <a:t>symbols</a:t>
            </a:r>
            <a:endParaRPr sz="1450">
              <a:solidFill>
                <a:srgbClr val="0A9396"/>
              </a:solidFill>
              <a:latin typeface="KPMG Bold"/>
              <a:cs typeface="KPMG Bold"/>
            </a:endParaRPr>
          </a:p>
          <a:p>
            <a:pPr marL="539750">
              <a:lnSpc>
                <a:spcPct val="100000"/>
              </a:lnSpc>
              <a:spcBef>
                <a:spcPts val="1010"/>
              </a:spcBef>
              <a:tabLst>
                <a:tab pos="1793875" algn="l"/>
                <a:tab pos="3302000" algn="l"/>
                <a:tab pos="4371340" algn="l"/>
              </a:tabLst>
            </a:pP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Organisational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 history	Accessibility</a:t>
            </a:r>
            <a:r>
              <a:rPr sz="1200" b="1" spc="10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 spc="-5">
                <a:solidFill>
                  <a:srgbClr val="FFFFFF"/>
                </a:solidFill>
                <a:latin typeface="KPMG Bold"/>
                <a:cs typeface="KPMG Bold"/>
              </a:rPr>
              <a:t>of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information	</a:t>
            </a:r>
            <a:r>
              <a:rPr sz="1200" b="1" spc="10">
                <a:solidFill>
                  <a:srgbClr val="FFFFFF"/>
                </a:solidFill>
                <a:latin typeface="KPMG Bold"/>
                <a:cs typeface="KPMG Bold"/>
              </a:rPr>
              <a:t>Common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parlance	Communications from the</a:t>
            </a:r>
            <a:r>
              <a:rPr sz="1200" b="1" spc="-40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top</a:t>
            </a:r>
            <a:endParaRPr sz="1200">
              <a:latin typeface="KPMG Bold"/>
              <a:cs typeface="KPMG Bold"/>
            </a:endParaRPr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C004ADDD-912F-452C-9C26-C8F8ACF1C3BE}"/>
              </a:ext>
            </a:extLst>
          </p:cNvPr>
          <p:cNvSpPr/>
          <p:nvPr/>
        </p:nvSpPr>
        <p:spPr>
          <a:xfrm>
            <a:off x="4909091" y="4546629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4" h="375284">
                <a:moveTo>
                  <a:pt x="187464" y="0"/>
                </a:moveTo>
                <a:lnTo>
                  <a:pt x="137634" y="6697"/>
                </a:lnTo>
                <a:lnTo>
                  <a:pt x="92854" y="25598"/>
                </a:lnTo>
                <a:lnTo>
                  <a:pt x="54913" y="54913"/>
                </a:lnTo>
                <a:lnTo>
                  <a:pt x="25598" y="92854"/>
                </a:lnTo>
                <a:lnTo>
                  <a:pt x="6697" y="137634"/>
                </a:lnTo>
                <a:lnTo>
                  <a:pt x="0" y="187464"/>
                </a:lnTo>
                <a:lnTo>
                  <a:pt x="6697" y="237303"/>
                </a:lnTo>
                <a:lnTo>
                  <a:pt x="25598" y="282085"/>
                </a:lnTo>
                <a:lnTo>
                  <a:pt x="54913" y="320025"/>
                </a:lnTo>
                <a:lnTo>
                  <a:pt x="92854" y="349337"/>
                </a:lnTo>
                <a:lnTo>
                  <a:pt x="137634" y="368233"/>
                </a:lnTo>
                <a:lnTo>
                  <a:pt x="187464" y="374929"/>
                </a:lnTo>
                <a:lnTo>
                  <a:pt x="237294" y="368233"/>
                </a:lnTo>
                <a:lnTo>
                  <a:pt x="282074" y="349337"/>
                </a:lnTo>
                <a:lnTo>
                  <a:pt x="320016" y="320025"/>
                </a:lnTo>
                <a:lnTo>
                  <a:pt x="349331" y="282085"/>
                </a:lnTo>
                <a:lnTo>
                  <a:pt x="368231" y="237303"/>
                </a:lnTo>
                <a:lnTo>
                  <a:pt x="374929" y="187464"/>
                </a:lnTo>
                <a:lnTo>
                  <a:pt x="368231" y="137634"/>
                </a:lnTo>
                <a:lnTo>
                  <a:pt x="349331" y="92854"/>
                </a:lnTo>
                <a:lnTo>
                  <a:pt x="320016" y="54913"/>
                </a:lnTo>
                <a:lnTo>
                  <a:pt x="282074" y="25598"/>
                </a:lnTo>
                <a:lnTo>
                  <a:pt x="237294" y="6697"/>
                </a:lnTo>
                <a:lnTo>
                  <a:pt x="187464" y="0"/>
                </a:lnTo>
                <a:close/>
              </a:path>
            </a:pathLst>
          </a:custGeom>
          <a:solidFill>
            <a:srgbClr val="0A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7EFB55C6-6370-C691-8C53-3BA83732D6AB}"/>
              </a:ext>
            </a:extLst>
          </p:cNvPr>
          <p:cNvSpPr/>
          <p:nvPr/>
        </p:nvSpPr>
        <p:spPr>
          <a:xfrm>
            <a:off x="5511179" y="5514993"/>
            <a:ext cx="4923790" cy="0"/>
          </a:xfrm>
          <a:custGeom>
            <a:avLst/>
            <a:gdLst/>
            <a:ahLst/>
            <a:cxnLst/>
            <a:rect l="l" t="t" r="r" b="b"/>
            <a:pathLst>
              <a:path w="4923790">
                <a:moveTo>
                  <a:pt x="0" y="0"/>
                </a:moveTo>
                <a:lnTo>
                  <a:pt x="4923586" y="0"/>
                </a:lnTo>
              </a:path>
            </a:pathLst>
          </a:custGeom>
          <a:ln w="12293"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2">
            <a:extLst>
              <a:ext uri="{FF2B5EF4-FFF2-40B4-BE49-F238E27FC236}">
                <a16:creationId xmlns:a16="http://schemas.microsoft.com/office/drawing/2014/main" id="{CF114D4A-3F52-0AD9-C0BF-99149B1A8A21}"/>
              </a:ext>
            </a:extLst>
          </p:cNvPr>
          <p:cNvSpPr/>
          <p:nvPr/>
        </p:nvSpPr>
        <p:spPr>
          <a:xfrm>
            <a:off x="5511179" y="5821745"/>
            <a:ext cx="1305560" cy="0"/>
          </a:xfrm>
          <a:custGeom>
            <a:avLst/>
            <a:gdLst/>
            <a:ahLst/>
            <a:cxnLst/>
            <a:rect l="l" t="t" r="r" b="b"/>
            <a:pathLst>
              <a:path w="1305560">
                <a:moveTo>
                  <a:pt x="0" y="0"/>
                </a:moveTo>
                <a:lnTo>
                  <a:pt x="1305445" y="0"/>
                </a:lnTo>
              </a:path>
            </a:pathLst>
          </a:custGeom>
          <a:ln w="12293"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3">
            <a:extLst>
              <a:ext uri="{FF2B5EF4-FFF2-40B4-BE49-F238E27FC236}">
                <a16:creationId xmlns:a16="http://schemas.microsoft.com/office/drawing/2014/main" id="{9926A057-47D5-D423-F0BD-4D0C49C5EC4F}"/>
              </a:ext>
            </a:extLst>
          </p:cNvPr>
          <p:cNvSpPr/>
          <p:nvPr/>
        </p:nvSpPr>
        <p:spPr>
          <a:xfrm>
            <a:off x="5324061" y="5526680"/>
            <a:ext cx="135890" cy="271780"/>
          </a:xfrm>
          <a:custGeom>
            <a:avLst/>
            <a:gdLst/>
            <a:ahLst/>
            <a:cxnLst/>
            <a:rect l="l" t="t" r="r" b="b"/>
            <a:pathLst>
              <a:path w="135890" h="271779">
                <a:moveTo>
                  <a:pt x="135851" y="0"/>
                </a:moveTo>
                <a:lnTo>
                  <a:pt x="92911" y="6925"/>
                </a:lnTo>
                <a:lnTo>
                  <a:pt x="55618" y="26210"/>
                </a:lnTo>
                <a:lnTo>
                  <a:pt x="26210" y="55618"/>
                </a:lnTo>
                <a:lnTo>
                  <a:pt x="6925" y="92911"/>
                </a:lnTo>
                <a:lnTo>
                  <a:pt x="0" y="135851"/>
                </a:lnTo>
                <a:lnTo>
                  <a:pt x="6925" y="178786"/>
                </a:lnTo>
                <a:lnTo>
                  <a:pt x="26210" y="216075"/>
                </a:lnTo>
                <a:lnTo>
                  <a:pt x="55618" y="245481"/>
                </a:lnTo>
                <a:lnTo>
                  <a:pt x="92911" y="264765"/>
                </a:lnTo>
                <a:lnTo>
                  <a:pt x="135851" y="271691"/>
                </a:lnTo>
              </a:path>
            </a:pathLst>
          </a:custGeom>
          <a:noFill/>
          <a:ln w="12293"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4">
            <a:extLst>
              <a:ext uri="{FF2B5EF4-FFF2-40B4-BE49-F238E27FC236}">
                <a16:creationId xmlns:a16="http://schemas.microsoft.com/office/drawing/2014/main" id="{401461DA-B529-1D70-B4BE-EBC5D934E57C}"/>
              </a:ext>
            </a:extLst>
          </p:cNvPr>
          <p:cNvSpPr/>
          <p:nvPr/>
        </p:nvSpPr>
        <p:spPr>
          <a:xfrm>
            <a:off x="5096556" y="5662525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823" y="0"/>
                </a:lnTo>
              </a:path>
            </a:pathLst>
          </a:custGeom>
          <a:ln w="12293"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5">
            <a:extLst>
              <a:ext uri="{FF2B5EF4-FFF2-40B4-BE49-F238E27FC236}">
                <a16:creationId xmlns:a16="http://schemas.microsoft.com/office/drawing/2014/main" id="{F557D208-4969-2A9D-F102-47C8CCC50DA3}"/>
              </a:ext>
            </a:extLst>
          </p:cNvPr>
          <p:cNvSpPr/>
          <p:nvPr/>
        </p:nvSpPr>
        <p:spPr>
          <a:xfrm>
            <a:off x="5388797" y="5404811"/>
            <a:ext cx="208254" cy="202107"/>
          </a:xfrm>
          <a:prstGeom prst="rect">
            <a:avLst/>
          </a:pr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6">
            <a:extLst>
              <a:ext uri="{FF2B5EF4-FFF2-40B4-BE49-F238E27FC236}">
                <a16:creationId xmlns:a16="http://schemas.microsoft.com/office/drawing/2014/main" id="{C95B0F6D-4277-1604-5ADA-2C64120424FD}"/>
              </a:ext>
            </a:extLst>
          </p:cNvPr>
          <p:cNvSpPr/>
          <p:nvPr/>
        </p:nvSpPr>
        <p:spPr>
          <a:xfrm>
            <a:off x="6866573" y="5404811"/>
            <a:ext cx="1420495" cy="202565"/>
          </a:xfrm>
          <a:custGeom>
            <a:avLst/>
            <a:gdLst/>
            <a:ahLst/>
            <a:cxnLst/>
            <a:rect l="l" t="t" r="r" b="b"/>
            <a:pathLst>
              <a:path w="1420495" h="202565">
                <a:moveTo>
                  <a:pt x="1319428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319428" y="202107"/>
                </a:lnTo>
                <a:lnTo>
                  <a:pt x="1358765" y="194167"/>
                </a:lnTo>
                <a:lnTo>
                  <a:pt x="1390886" y="172512"/>
                </a:lnTo>
                <a:lnTo>
                  <a:pt x="1412541" y="140391"/>
                </a:lnTo>
                <a:lnTo>
                  <a:pt x="1420482" y="101053"/>
                </a:lnTo>
                <a:lnTo>
                  <a:pt x="1412541" y="61722"/>
                </a:lnTo>
                <a:lnTo>
                  <a:pt x="1390886" y="29600"/>
                </a:lnTo>
                <a:lnTo>
                  <a:pt x="1358765" y="7942"/>
                </a:lnTo>
                <a:lnTo>
                  <a:pt x="1319428" y="0"/>
                </a:lnTo>
                <a:close/>
              </a:path>
            </a:pathLst>
          </a:cu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7">
            <a:extLst>
              <a:ext uri="{FF2B5EF4-FFF2-40B4-BE49-F238E27FC236}">
                <a16:creationId xmlns:a16="http://schemas.microsoft.com/office/drawing/2014/main" id="{E4235721-A96B-4988-1989-B8CBFE2C226A}"/>
              </a:ext>
            </a:extLst>
          </p:cNvPr>
          <p:cNvSpPr/>
          <p:nvPr/>
        </p:nvSpPr>
        <p:spPr>
          <a:xfrm>
            <a:off x="10006364" y="5404811"/>
            <a:ext cx="790575" cy="202565"/>
          </a:xfrm>
          <a:custGeom>
            <a:avLst/>
            <a:gdLst/>
            <a:ahLst/>
            <a:cxnLst/>
            <a:rect l="l" t="t" r="r" b="b"/>
            <a:pathLst>
              <a:path w="790575" h="202565">
                <a:moveTo>
                  <a:pt x="689013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689013" y="202107"/>
                </a:lnTo>
                <a:lnTo>
                  <a:pt x="728350" y="194167"/>
                </a:lnTo>
                <a:lnTo>
                  <a:pt x="760471" y="172512"/>
                </a:lnTo>
                <a:lnTo>
                  <a:pt x="782126" y="140391"/>
                </a:lnTo>
                <a:lnTo>
                  <a:pt x="790066" y="101053"/>
                </a:lnTo>
                <a:lnTo>
                  <a:pt x="782126" y="61722"/>
                </a:lnTo>
                <a:lnTo>
                  <a:pt x="760471" y="29600"/>
                </a:lnTo>
                <a:lnTo>
                  <a:pt x="728350" y="7942"/>
                </a:lnTo>
                <a:lnTo>
                  <a:pt x="689013" y="0"/>
                </a:lnTo>
                <a:close/>
              </a:path>
            </a:pathLst>
          </a:cu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8">
            <a:extLst>
              <a:ext uri="{FF2B5EF4-FFF2-40B4-BE49-F238E27FC236}">
                <a16:creationId xmlns:a16="http://schemas.microsoft.com/office/drawing/2014/main" id="{D3CDBF8F-F789-1581-C8BD-DF6DAAD74F93}"/>
              </a:ext>
            </a:extLst>
          </p:cNvPr>
          <p:cNvSpPr txBox="1"/>
          <p:nvPr/>
        </p:nvSpPr>
        <p:spPr>
          <a:xfrm>
            <a:off x="10123393" y="5396685"/>
            <a:ext cx="568960" cy="212090"/>
          </a:xfrm>
          <a:prstGeom prst="rect">
            <a:avLst/>
          </a:pr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Depl</a:t>
            </a:r>
            <a:r>
              <a:rPr sz="1200" b="1" spc="-10">
                <a:solidFill>
                  <a:srgbClr val="FFFFFF"/>
                </a:solidFill>
                <a:latin typeface="KPMG Bold"/>
                <a:cs typeface="KPMG Bold"/>
              </a:rPr>
              <a:t>o</a:t>
            </a:r>
            <a:r>
              <a:rPr sz="1200" b="1" spc="10">
                <a:solidFill>
                  <a:srgbClr val="FFFFFF"/>
                </a:solidFill>
                <a:latin typeface="KPMG Bold"/>
                <a:cs typeface="KPMG Bold"/>
              </a:rPr>
              <a:t>yme</a:t>
            </a:r>
            <a:r>
              <a:rPr sz="1200" b="1" spc="-5">
                <a:solidFill>
                  <a:srgbClr val="FFFFFF"/>
                </a:solidFill>
                <a:latin typeface="KPMG Bold"/>
                <a:cs typeface="KPMG Bold"/>
              </a:rPr>
              <a:t>n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t</a:t>
            </a:r>
            <a:endParaRPr sz="1200">
              <a:latin typeface="KPMG Bold"/>
              <a:cs typeface="KPMG Bold"/>
            </a:endParaRPr>
          </a:p>
        </p:txBody>
      </p:sp>
      <p:sp>
        <p:nvSpPr>
          <p:cNvPr id="94" name="object 39">
            <a:extLst>
              <a:ext uri="{FF2B5EF4-FFF2-40B4-BE49-F238E27FC236}">
                <a16:creationId xmlns:a16="http://schemas.microsoft.com/office/drawing/2014/main" id="{60AD2DFF-F598-16E8-D253-DFC1B00DD369}"/>
              </a:ext>
            </a:extLst>
          </p:cNvPr>
          <p:cNvSpPr/>
          <p:nvPr/>
        </p:nvSpPr>
        <p:spPr>
          <a:xfrm>
            <a:off x="5388797" y="5728414"/>
            <a:ext cx="727710" cy="202565"/>
          </a:xfrm>
          <a:custGeom>
            <a:avLst/>
            <a:gdLst/>
            <a:ahLst/>
            <a:cxnLst/>
            <a:rect l="l" t="t" r="r" b="b"/>
            <a:pathLst>
              <a:path w="727710" h="202565">
                <a:moveTo>
                  <a:pt x="626224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626224" y="202107"/>
                </a:lnTo>
                <a:lnTo>
                  <a:pt x="665563" y="194167"/>
                </a:lnTo>
                <a:lnTo>
                  <a:pt x="697688" y="172512"/>
                </a:lnTo>
                <a:lnTo>
                  <a:pt x="719348" y="140391"/>
                </a:lnTo>
                <a:lnTo>
                  <a:pt x="727290" y="101053"/>
                </a:lnTo>
                <a:lnTo>
                  <a:pt x="719348" y="61722"/>
                </a:lnTo>
                <a:lnTo>
                  <a:pt x="697688" y="29600"/>
                </a:lnTo>
                <a:lnTo>
                  <a:pt x="665563" y="7942"/>
                </a:lnTo>
                <a:lnTo>
                  <a:pt x="626224" y="0"/>
                </a:lnTo>
                <a:close/>
              </a:path>
            </a:pathLst>
          </a:cu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0">
            <a:extLst>
              <a:ext uri="{FF2B5EF4-FFF2-40B4-BE49-F238E27FC236}">
                <a16:creationId xmlns:a16="http://schemas.microsoft.com/office/drawing/2014/main" id="{58C78F46-D68E-3A5E-F8CE-87D7E7A65DC7}"/>
              </a:ext>
            </a:extLst>
          </p:cNvPr>
          <p:cNvSpPr/>
          <p:nvPr/>
        </p:nvSpPr>
        <p:spPr>
          <a:xfrm>
            <a:off x="6232967" y="5728414"/>
            <a:ext cx="833755" cy="202565"/>
          </a:xfrm>
          <a:custGeom>
            <a:avLst/>
            <a:gdLst/>
            <a:ahLst/>
            <a:cxnLst/>
            <a:rect l="l" t="t" r="r" b="b"/>
            <a:pathLst>
              <a:path w="833755" h="202565">
                <a:moveTo>
                  <a:pt x="732535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732535" y="202107"/>
                </a:lnTo>
                <a:lnTo>
                  <a:pt x="771873" y="194167"/>
                </a:lnTo>
                <a:lnTo>
                  <a:pt x="803994" y="172512"/>
                </a:lnTo>
                <a:lnTo>
                  <a:pt x="825649" y="140391"/>
                </a:lnTo>
                <a:lnTo>
                  <a:pt x="833589" y="101053"/>
                </a:lnTo>
                <a:lnTo>
                  <a:pt x="825649" y="61722"/>
                </a:lnTo>
                <a:lnTo>
                  <a:pt x="803994" y="29600"/>
                </a:lnTo>
                <a:lnTo>
                  <a:pt x="771873" y="7942"/>
                </a:lnTo>
                <a:lnTo>
                  <a:pt x="732535" y="0"/>
                </a:lnTo>
                <a:close/>
              </a:path>
            </a:pathLst>
          </a:cu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41">
            <a:extLst>
              <a:ext uri="{FF2B5EF4-FFF2-40B4-BE49-F238E27FC236}">
                <a16:creationId xmlns:a16="http://schemas.microsoft.com/office/drawing/2014/main" id="{EA0F60B6-C991-4061-47F4-CC1C8B060920}"/>
              </a:ext>
            </a:extLst>
          </p:cNvPr>
          <p:cNvSpPr/>
          <p:nvPr/>
        </p:nvSpPr>
        <p:spPr>
          <a:xfrm>
            <a:off x="5713952" y="5404811"/>
            <a:ext cx="1036319" cy="202565"/>
          </a:xfrm>
          <a:custGeom>
            <a:avLst/>
            <a:gdLst/>
            <a:ahLst/>
            <a:cxnLst/>
            <a:rect l="l" t="t" r="r" b="b"/>
            <a:pathLst>
              <a:path w="1036319" h="202565">
                <a:moveTo>
                  <a:pt x="934681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934681" y="202107"/>
                </a:lnTo>
                <a:lnTo>
                  <a:pt x="974013" y="194167"/>
                </a:lnTo>
                <a:lnTo>
                  <a:pt x="1006135" y="172512"/>
                </a:lnTo>
                <a:lnTo>
                  <a:pt x="1027793" y="140391"/>
                </a:lnTo>
                <a:lnTo>
                  <a:pt x="1035735" y="101053"/>
                </a:lnTo>
                <a:lnTo>
                  <a:pt x="1027793" y="61722"/>
                </a:lnTo>
                <a:lnTo>
                  <a:pt x="1006135" y="29600"/>
                </a:lnTo>
                <a:lnTo>
                  <a:pt x="974013" y="7942"/>
                </a:lnTo>
                <a:lnTo>
                  <a:pt x="934681" y="0"/>
                </a:lnTo>
                <a:close/>
              </a:path>
            </a:pathLst>
          </a:cu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2">
            <a:extLst>
              <a:ext uri="{FF2B5EF4-FFF2-40B4-BE49-F238E27FC236}">
                <a16:creationId xmlns:a16="http://schemas.microsoft.com/office/drawing/2014/main" id="{8F2FFEA2-21A6-EBF5-1CDE-E1D27034C175}"/>
              </a:ext>
            </a:extLst>
          </p:cNvPr>
          <p:cNvSpPr txBox="1"/>
          <p:nvPr/>
        </p:nvSpPr>
        <p:spPr>
          <a:xfrm>
            <a:off x="4909095" y="5050968"/>
            <a:ext cx="3312160" cy="8820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45"/>
              </a:spcBef>
            </a:pPr>
            <a:r>
              <a:rPr sz="1450" b="1">
                <a:solidFill>
                  <a:srgbClr val="BB3E03"/>
                </a:solidFill>
                <a:latin typeface="KPMG Bold"/>
                <a:cs typeface="KPMG Bold"/>
              </a:rPr>
              <a:t>5. Structures, systems </a:t>
            </a:r>
            <a:r>
              <a:rPr sz="1450" b="1" spc="10">
                <a:solidFill>
                  <a:srgbClr val="BB3E03"/>
                </a:solidFill>
                <a:latin typeface="KPMG Bold"/>
                <a:cs typeface="KPMG Bold"/>
              </a:rPr>
              <a:t>and</a:t>
            </a:r>
            <a:r>
              <a:rPr sz="1450" b="1" spc="-5">
                <a:solidFill>
                  <a:srgbClr val="BB3E03"/>
                </a:solidFill>
                <a:latin typeface="KPMG Bold"/>
                <a:cs typeface="KPMG Bold"/>
              </a:rPr>
              <a:t> </a:t>
            </a:r>
            <a:r>
              <a:rPr sz="1450" b="1">
                <a:solidFill>
                  <a:srgbClr val="BB3E03"/>
                </a:solidFill>
                <a:latin typeface="KPMG Bold"/>
                <a:cs typeface="KPMG Bold"/>
              </a:rPr>
              <a:t>processes</a:t>
            </a:r>
            <a:endParaRPr sz="1450">
              <a:solidFill>
                <a:srgbClr val="BB3E03"/>
              </a:solidFill>
              <a:latin typeface="KPMG Bold"/>
              <a:cs typeface="KPMG Bold"/>
            </a:endParaRPr>
          </a:p>
          <a:p>
            <a:pPr marL="533400">
              <a:lnSpc>
                <a:spcPct val="100000"/>
              </a:lnSpc>
              <a:spcBef>
                <a:spcPts val="459"/>
              </a:spcBef>
              <a:tabLst>
                <a:tab pos="850265" algn="l"/>
                <a:tab pos="2036445" algn="l"/>
              </a:tabLst>
            </a:pP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MI	People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development	Consequence</a:t>
            </a:r>
            <a:r>
              <a:rPr sz="1200" b="1" spc="-25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management</a:t>
            </a:r>
            <a:endParaRPr sz="1200">
              <a:latin typeface="KPMG Bold"/>
              <a:cs typeface="KPMG 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KPMG Bold"/>
              <a:cs typeface="KPMG Bold"/>
            </a:endParaRPr>
          </a:p>
          <a:p>
            <a:pPr marL="601980">
              <a:lnSpc>
                <a:spcPct val="100000"/>
              </a:lnSpc>
              <a:tabLst>
                <a:tab pos="1412240" algn="l"/>
              </a:tabLst>
            </a:pP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Incentives	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Risk</a:t>
            </a:r>
            <a:r>
              <a:rPr sz="1200" b="1" spc="-5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appetites</a:t>
            </a:r>
            <a:endParaRPr sz="1200">
              <a:latin typeface="KPMG Bold"/>
              <a:cs typeface="KPMG Bold"/>
            </a:endParaRPr>
          </a:p>
        </p:txBody>
      </p:sp>
      <p:sp>
        <p:nvSpPr>
          <p:cNvPr id="98" name="object 43">
            <a:extLst>
              <a:ext uri="{FF2B5EF4-FFF2-40B4-BE49-F238E27FC236}">
                <a16:creationId xmlns:a16="http://schemas.microsoft.com/office/drawing/2014/main" id="{139957E4-A0A6-C10B-E668-3ABA11E0742A}"/>
              </a:ext>
            </a:extLst>
          </p:cNvPr>
          <p:cNvSpPr/>
          <p:nvPr/>
        </p:nvSpPr>
        <p:spPr>
          <a:xfrm>
            <a:off x="8403946" y="5404811"/>
            <a:ext cx="1485900" cy="202565"/>
          </a:xfrm>
          <a:custGeom>
            <a:avLst/>
            <a:gdLst/>
            <a:ahLst/>
            <a:cxnLst/>
            <a:rect l="l" t="t" r="r" b="b"/>
            <a:pathLst>
              <a:path w="1485900" h="202565">
                <a:moveTo>
                  <a:pt x="1384477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384477" y="202107"/>
                </a:lnTo>
                <a:lnTo>
                  <a:pt x="1423815" y="194167"/>
                </a:lnTo>
                <a:lnTo>
                  <a:pt x="1455935" y="172512"/>
                </a:lnTo>
                <a:lnTo>
                  <a:pt x="1477591" y="140391"/>
                </a:lnTo>
                <a:lnTo>
                  <a:pt x="1485531" y="101053"/>
                </a:lnTo>
                <a:lnTo>
                  <a:pt x="1477591" y="61722"/>
                </a:lnTo>
                <a:lnTo>
                  <a:pt x="1455935" y="29600"/>
                </a:lnTo>
                <a:lnTo>
                  <a:pt x="1423815" y="7942"/>
                </a:lnTo>
                <a:lnTo>
                  <a:pt x="1384477" y="0"/>
                </a:lnTo>
                <a:close/>
              </a:path>
            </a:pathLst>
          </a:cu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4">
            <a:extLst>
              <a:ext uri="{FF2B5EF4-FFF2-40B4-BE49-F238E27FC236}">
                <a16:creationId xmlns:a16="http://schemas.microsoft.com/office/drawing/2014/main" id="{FB1353E6-408F-CF2B-885A-93E9490A143A}"/>
              </a:ext>
            </a:extLst>
          </p:cNvPr>
          <p:cNvSpPr txBox="1"/>
          <p:nvPr/>
        </p:nvSpPr>
        <p:spPr>
          <a:xfrm>
            <a:off x="8531816" y="5396685"/>
            <a:ext cx="1243965" cy="212090"/>
          </a:xfrm>
          <a:prstGeom prst="rect">
            <a:avLst/>
          </a:pr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Performance</a:t>
            </a:r>
            <a:r>
              <a:rPr sz="1200" b="1" spc="-15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management</a:t>
            </a:r>
            <a:endParaRPr sz="1200">
              <a:latin typeface="KPMG Bold"/>
              <a:cs typeface="KPMG Bold"/>
            </a:endParaRPr>
          </a:p>
        </p:txBody>
      </p:sp>
      <p:sp>
        <p:nvSpPr>
          <p:cNvPr id="100" name="object 45">
            <a:extLst>
              <a:ext uri="{FF2B5EF4-FFF2-40B4-BE49-F238E27FC236}">
                <a16:creationId xmlns:a16="http://schemas.microsoft.com/office/drawing/2014/main" id="{5F9355D6-E1D3-6701-5547-856F2983A26B}"/>
              </a:ext>
            </a:extLst>
          </p:cNvPr>
          <p:cNvSpPr/>
          <p:nvPr/>
        </p:nvSpPr>
        <p:spPr>
          <a:xfrm>
            <a:off x="4909091" y="5480199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4" h="375284">
                <a:moveTo>
                  <a:pt x="187464" y="0"/>
                </a:moveTo>
                <a:lnTo>
                  <a:pt x="137634" y="6697"/>
                </a:lnTo>
                <a:lnTo>
                  <a:pt x="92854" y="25598"/>
                </a:lnTo>
                <a:lnTo>
                  <a:pt x="54913" y="54913"/>
                </a:lnTo>
                <a:lnTo>
                  <a:pt x="25598" y="92854"/>
                </a:lnTo>
                <a:lnTo>
                  <a:pt x="6697" y="137634"/>
                </a:lnTo>
                <a:lnTo>
                  <a:pt x="0" y="187464"/>
                </a:lnTo>
                <a:lnTo>
                  <a:pt x="6697" y="237303"/>
                </a:lnTo>
                <a:lnTo>
                  <a:pt x="25598" y="282085"/>
                </a:lnTo>
                <a:lnTo>
                  <a:pt x="54913" y="320025"/>
                </a:lnTo>
                <a:lnTo>
                  <a:pt x="92854" y="349337"/>
                </a:lnTo>
                <a:lnTo>
                  <a:pt x="137634" y="368233"/>
                </a:lnTo>
                <a:lnTo>
                  <a:pt x="187464" y="374929"/>
                </a:lnTo>
                <a:lnTo>
                  <a:pt x="237294" y="368233"/>
                </a:lnTo>
                <a:lnTo>
                  <a:pt x="282074" y="349337"/>
                </a:lnTo>
                <a:lnTo>
                  <a:pt x="320016" y="320025"/>
                </a:lnTo>
                <a:lnTo>
                  <a:pt x="349331" y="282085"/>
                </a:lnTo>
                <a:lnTo>
                  <a:pt x="368231" y="237303"/>
                </a:lnTo>
                <a:lnTo>
                  <a:pt x="374929" y="187464"/>
                </a:lnTo>
                <a:lnTo>
                  <a:pt x="368231" y="137634"/>
                </a:lnTo>
                <a:lnTo>
                  <a:pt x="349331" y="92854"/>
                </a:lnTo>
                <a:lnTo>
                  <a:pt x="320016" y="54913"/>
                </a:lnTo>
                <a:lnTo>
                  <a:pt x="282074" y="25598"/>
                </a:lnTo>
                <a:lnTo>
                  <a:pt x="237294" y="6697"/>
                </a:lnTo>
                <a:lnTo>
                  <a:pt x="187464" y="0"/>
                </a:lnTo>
                <a:close/>
              </a:path>
            </a:pathLst>
          </a:custGeom>
          <a:solidFill>
            <a:srgbClr val="BB3E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52">
            <a:extLst>
              <a:ext uri="{FF2B5EF4-FFF2-40B4-BE49-F238E27FC236}">
                <a16:creationId xmlns:a16="http://schemas.microsoft.com/office/drawing/2014/main" id="{7864A5E0-A848-1764-D448-EB07B74BD0FF}"/>
              </a:ext>
            </a:extLst>
          </p:cNvPr>
          <p:cNvSpPr/>
          <p:nvPr/>
        </p:nvSpPr>
        <p:spPr>
          <a:xfrm>
            <a:off x="5096556" y="3782464"/>
            <a:ext cx="3301365" cy="0"/>
          </a:xfrm>
          <a:custGeom>
            <a:avLst/>
            <a:gdLst/>
            <a:ahLst/>
            <a:cxnLst/>
            <a:rect l="l" t="t" r="r" b="b"/>
            <a:pathLst>
              <a:path w="3301365">
                <a:moveTo>
                  <a:pt x="0" y="0"/>
                </a:moveTo>
                <a:lnTo>
                  <a:pt x="3301187" y="0"/>
                </a:lnTo>
              </a:path>
            </a:pathLst>
          </a:custGeom>
          <a:ln w="12293">
            <a:solidFill>
              <a:srgbClr val="CA67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54">
            <a:extLst>
              <a:ext uri="{FF2B5EF4-FFF2-40B4-BE49-F238E27FC236}">
                <a16:creationId xmlns:a16="http://schemas.microsoft.com/office/drawing/2014/main" id="{D5F96CC0-66AB-CCD3-D819-B5BE71204EEF}"/>
              </a:ext>
            </a:extLst>
          </p:cNvPr>
          <p:cNvSpPr/>
          <p:nvPr/>
        </p:nvSpPr>
        <p:spPr>
          <a:xfrm>
            <a:off x="7917284" y="3681407"/>
            <a:ext cx="1563370" cy="202565"/>
          </a:xfrm>
          <a:custGeom>
            <a:avLst/>
            <a:gdLst/>
            <a:ahLst/>
            <a:cxnLst/>
            <a:rect l="l" t="t" r="r" b="b"/>
            <a:pathLst>
              <a:path w="1563370" h="202565">
                <a:moveTo>
                  <a:pt x="1462011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462011" y="202107"/>
                </a:lnTo>
                <a:lnTo>
                  <a:pt x="1501350" y="194167"/>
                </a:lnTo>
                <a:lnTo>
                  <a:pt x="1533475" y="172512"/>
                </a:lnTo>
                <a:lnTo>
                  <a:pt x="1555135" y="140391"/>
                </a:lnTo>
                <a:lnTo>
                  <a:pt x="1563077" y="101053"/>
                </a:lnTo>
                <a:lnTo>
                  <a:pt x="1555135" y="61722"/>
                </a:lnTo>
                <a:lnTo>
                  <a:pt x="1533475" y="29600"/>
                </a:lnTo>
                <a:lnTo>
                  <a:pt x="1501350" y="7942"/>
                </a:lnTo>
                <a:lnTo>
                  <a:pt x="1462011" y="0"/>
                </a:lnTo>
                <a:close/>
              </a:path>
            </a:pathLst>
          </a:custGeom>
          <a:solidFill>
            <a:srgbClr val="CA6702"/>
          </a:solidFill>
          <a:ln>
            <a:solidFill>
              <a:srgbClr val="CA67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5">
            <a:extLst>
              <a:ext uri="{FF2B5EF4-FFF2-40B4-BE49-F238E27FC236}">
                <a16:creationId xmlns:a16="http://schemas.microsoft.com/office/drawing/2014/main" id="{F80A7FA3-F365-6B94-7F32-8CDF15F1D66B}"/>
              </a:ext>
            </a:extLst>
          </p:cNvPr>
          <p:cNvSpPr txBox="1"/>
          <p:nvPr/>
        </p:nvSpPr>
        <p:spPr>
          <a:xfrm>
            <a:off x="8015853" y="3673284"/>
            <a:ext cx="137985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Tech-enabled </a:t>
            </a:r>
            <a:r>
              <a:rPr sz="1200" b="1" spc="-5">
                <a:solidFill>
                  <a:srgbClr val="FFFFFF"/>
                </a:solidFill>
                <a:latin typeface="KPMG Bold"/>
                <a:cs typeface="KPMG Bold"/>
              </a:rPr>
              <a:t>ways of</a:t>
            </a:r>
            <a:r>
              <a:rPr sz="1200" b="1" spc="-10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working</a:t>
            </a:r>
            <a:endParaRPr sz="1200">
              <a:latin typeface="KPMG Bold"/>
              <a:cs typeface="KPMG Bold"/>
            </a:endParaRPr>
          </a:p>
        </p:txBody>
      </p:sp>
      <p:sp>
        <p:nvSpPr>
          <p:cNvPr id="111" name="object 56">
            <a:extLst>
              <a:ext uri="{FF2B5EF4-FFF2-40B4-BE49-F238E27FC236}">
                <a16:creationId xmlns:a16="http://schemas.microsoft.com/office/drawing/2014/main" id="{1AEA4FAF-D9AC-AE50-A8DE-AE2F51C8D19D}"/>
              </a:ext>
            </a:extLst>
          </p:cNvPr>
          <p:cNvSpPr/>
          <p:nvPr/>
        </p:nvSpPr>
        <p:spPr>
          <a:xfrm>
            <a:off x="6428133" y="3681407"/>
            <a:ext cx="1372870" cy="202565"/>
          </a:xfrm>
          <a:custGeom>
            <a:avLst/>
            <a:gdLst/>
            <a:ahLst/>
            <a:cxnLst/>
            <a:rect l="l" t="t" r="r" b="b"/>
            <a:pathLst>
              <a:path w="1372870" h="202565">
                <a:moveTo>
                  <a:pt x="1271206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271206" y="202107"/>
                </a:lnTo>
                <a:lnTo>
                  <a:pt x="1310538" y="194167"/>
                </a:lnTo>
                <a:lnTo>
                  <a:pt x="1342659" y="172512"/>
                </a:lnTo>
                <a:lnTo>
                  <a:pt x="1364318" y="140391"/>
                </a:lnTo>
                <a:lnTo>
                  <a:pt x="1372260" y="101053"/>
                </a:lnTo>
                <a:lnTo>
                  <a:pt x="1364318" y="61721"/>
                </a:lnTo>
                <a:lnTo>
                  <a:pt x="1342659" y="29600"/>
                </a:lnTo>
                <a:lnTo>
                  <a:pt x="1310538" y="7942"/>
                </a:lnTo>
                <a:lnTo>
                  <a:pt x="1271206" y="0"/>
                </a:lnTo>
                <a:close/>
              </a:path>
            </a:pathLst>
          </a:custGeom>
          <a:solidFill>
            <a:srgbClr val="CA6702"/>
          </a:solidFill>
          <a:ln>
            <a:solidFill>
              <a:srgbClr val="CA67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57">
            <a:extLst>
              <a:ext uri="{FF2B5EF4-FFF2-40B4-BE49-F238E27FC236}">
                <a16:creationId xmlns:a16="http://schemas.microsoft.com/office/drawing/2014/main" id="{FC80E04E-5A67-DE48-2E92-7F4EC1B1B7AD}"/>
              </a:ext>
            </a:extLst>
          </p:cNvPr>
          <p:cNvSpPr txBox="1"/>
          <p:nvPr/>
        </p:nvSpPr>
        <p:spPr>
          <a:xfrm>
            <a:off x="6517876" y="3673284"/>
            <a:ext cx="120650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Workplace 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design &amp;</a:t>
            </a:r>
            <a:r>
              <a:rPr sz="1200" b="1" spc="-30">
                <a:solidFill>
                  <a:srgbClr val="FFFFFF"/>
                </a:solidFill>
                <a:latin typeface="KPMG Bold"/>
                <a:cs typeface="KPMG Bold"/>
              </a:rPr>
              <a:t> 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layout</a:t>
            </a:r>
            <a:endParaRPr sz="1200">
              <a:latin typeface="KPMG Bold"/>
              <a:cs typeface="KPMG Bold"/>
            </a:endParaRPr>
          </a:p>
        </p:txBody>
      </p:sp>
      <p:sp>
        <p:nvSpPr>
          <p:cNvPr id="113" name="object 58">
            <a:extLst>
              <a:ext uri="{FF2B5EF4-FFF2-40B4-BE49-F238E27FC236}">
                <a16:creationId xmlns:a16="http://schemas.microsoft.com/office/drawing/2014/main" id="{12F10F45-C40F-9E73-32CE-98621CF9682F}"/>
              </a:ext>
            </a:extLst>
          </p:cNvPr>
          <p:cNvSpPr/>
          <p:nvPr/>
        </p:nvSpPr>
        <p:spPr>
          <a:xfrm>
            <a:off x="4909091" y="3594994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4" h="375284">
                <a:moveTo>
                  <a:pt x="187464" y="0"/>
                </a:moveTo>
                <a:lnTo>
                  <a:pt x="137634" y="6697"/>
                </a:lnTo>
                <a:lnTo>
                  <a:pt x="92854" y="25598"/>
                </a:lnTo>
                <a:lnTo>
                  <a:pt x="54913" y="54913"/>
                </a:lnTo>
                <a:lnTo>
                  <a:pt x="25598" y="92854"/>
                </a:lnTo>
                <a:lnTo>
                  <a:pt x="6697" y="137634"/>
                </a:lnTo>
                <a:lnTo>
                  <a:pt x="0" y="187464"/>
                </a:lnTo>
                <a:lnTo>
                  <a:pt x="6697" y="237303"/>
                </a:lnTo>
                <a:lnTo>
                  <a:pt x="25598" y="282085"/>
                </a:lnTo>
                <a:lnTo>
                  <a:pt x="54913" y="320025"/>
                </a:lnTo>
                <a:lnTo>
                  <a:pt x="92854" y="349337"/>
                </a:lnTo>
                <a:lnTo>
                  <a:pt x="137634" y="368233"/>
                </a:lnTo>
                <a:lnTo>
                  <a:pt x="187464" y="374929"/>
                </a:lnTo>
                <a:lnTo>
                  <a:pt x="237294" y="368233"/>
                </a:lnTo>
                <a:lnTo>
                  <a:pt x="282074" y="349337"/>
                </a:lnTo>
                <a:lnTo>
                  <a:pt x="320016" y="320025"/>
                </a:lnTo>
                <a:lnTo>
                  <a:pt x="349331" y="282085"/>
                </a:lnTo>
                <a:lnTo>
                  <a:pt x="368231" y="237303"/>
                </a:lnTo>
                <a:lnTo>
                  <a:pt x="374929" y="187464"/>
                </a:lnTo>
                <a:lnTo>
                  <a:pt x="368231" y="137634"/>
                </a:lnTo>
                <a:lnTo>
                  <a:pt x="349331" y="92854"/>
                </a:lnTo>
                <a:lnTo>
                  <a:pt x="320016" y="54913"/>
                </a:lnTo>
                <a:lnTo>
                  <a:pt x="282074" y="25598"/>
                </a:lnTo>
                <a:lnTo>
                  <a:pt x="237294" y="6697"/>
                </a:lnTo>
                <a:lnTo>
                  <a:pt x="187464" y="0"/>
                </a:lnTo>
                <a:close/>
              </a:path>
            </a:pathLst>
          </a:custGeom>
          <a:solidFill>
            <a:srgbClr val="CA67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59">
            <a:extLst>
              <a:ext uri="{FF2B5EF4-FFF2-40B4-BE49-F238E27FC236}">
                <a16:creationId xmlns:a16="http://schemas.microsoft.com/office/drawing/2014/main" id="{833A615E-9C94-773E-FB3C-10DD214B075E}"/>
              </a:ext>
            </a:extLst>
          </p:cNvPr>
          <p:cNvSpPr/>
          <p:nvPr/>
        </p:nvSpPr>
        <p:spPr>
          <a:xfrm>
            <a:off x="4988279" y="5544503"/>
            <a:ext cx="213269" cy="209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61">
            <a:extLst>
              <a:ext uri="{FF2B5EF4-FFF2-40B4-BE49-F238E27FC236}">
                <a16:creationId xmlns:a16="http://schemas.microsoft.com/office/drawing/2014/main" id="{B323CA60-B91F-8B1E-DCA3-84D77FFFA164}"/>
              </a:ext>
            </a:extLst>
          </p:cNvPr>
          <p:cNvSpPr/>
          <p:nvPr/>
        </p:nvSpPr>
        <p:spPr>
          <a:xfrm>
            <a:off x="4980313" y="3649452"/>
            <a:ext cx="168910" cy="112395"/>
          </a:xfrm>
          <a:custGeom>
            <a:avLst/>
            <a:gdLst/>
            <a:ahLst/>
            <a:cxnLst/>
            <a:rect l="l" t="t" r="r" b="b"/>
            <a:pathLst>
              <a:path w="168909" h="112395">
                <a:moveTo>
                  <a:pt x="156438" y="0"/>
                </a:moveTo>
                <a:lnTo>
                  <a:pt x="12001" y="0"/>
                </a:lnTo>
                <a:lnTo>
                  <a:pt x="5372" y="38"/>
                </a:lnTo>
                <a:lnTo>
                  <a:pt x="0" y="5422"/>
                </a:lnTo>
                <a:lnTo>
                  <a:pt x="25" y="106832"/>
                </a:lnTo>
                <a:lnTo>
                  <a:pt x="5384" y="112179"/>
                </a:lnTo>
                <a:lnTo>
                  <a:pt x="12001" y="112204"/>
                </a:lnTo>
                <a:lnTo>
                  <a:pt x="156438" y="112204"/>
                </a:lnTo>
                <a:lnTo>
                  <a:pt x="163055" y="112179"/>
                </a:lnTo>
                <a:lnTo>
                  <a:pt x="168414" y="106832"/>
                </a:lnTo>
                <a:lnTo>
                  <a:pt x="168424" y="104190"/>
                </a:lnTo>
                <a:lnTo>
                  <a:pt x="9804" y="104190"/>
                </a:lnTo>
                <a:lnTo>
                  <a:pt x="8013" y="102412"/>
                </a:lnTo>
                <a:lnTo>
                  <a:pt x="8013" y="9842"/>
                </a:lnTo>
                <a:lnTo>
                  <a:pt x="9791" y="8039"/>
                </a:lnTo>
                <a:lnTo>
                  <a:pt x="12001" y="8013"/>
                </a:lnTo>
                <a:lnTo>
                  <a:pt x="168440" y="8013"/>
                </a:lnTo>
                <a:lnTo>
                  <a:pt x="168440" y="5422"/>
                </a:lnTo>
                <a:lnTo>
                  <a:pt x="163080" y="38"/>
                </a:lnTo>
                <a:lnTo>
                  <a:pt x="156438" y="0"/>
                </a:lnTo>
                <a:close/>
              </a:path>
              <a:path w="168909" h="112395">
                <a:moveTo>
                  <a:pt x="168440" y="8013"/>
                </a:moveTo>
                <a:lnTo>
                  <a:pt x="156438" y="8013"/>
                </a:lnTo>
                <a:lnTo>
                  <a:pt x="158661" y="8039"/>
                </a:lnTo>
                <a:lnTo>
                  <a:pt x="160426" y="9842"/>
                </a:lnTo>
                <a:lnTo>
                  <a:pt x="160426" y="102412"/>
                </a:lnTo>
                <a:lnTo>
                  <a:pt x="158648" y="104190"/>
                </a:lnTo>
                <a:lnTo>
                  <a:pt x="168424" y="104190"/>
                </a:lnTo>
                <a:lnTo>
                  <a:pt x="168440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62">
            <a:extLst>
              <a:ext uri="{FF2B5EF4-FFF2-40B4-BE49-F238E27FC236}">
                <a16:creationId xmlns:a16="http://schemas.microsoft.com/office/drawing/2014/main" id="{B86C4EEB-B9E7-BE4A-F77A-FE32A4AAC642}"/>
              </a:ext>
            </a:extLst>
          </p:cNvPr>
          <p:cNvSpPr/>
          <p:nvPr/>
        </p:nvSpPr>
        <p:spPr>
          <a:xfrm>
            <a:off x="5032405" y="3777683"/>
            <a:ext cx="64769" cy="8255"/>
          </a:xfrm>
          <a:custGeom>
            <a:avLst/>
            <a:gdLst/>
            <a:ahLst/>
            <a:cxnLst/>
            <a:rect l="l" t="t" r="r" b="b"/>
            <a:pathLst>
              <a:path w="64769" h="8254">
                <a:moveTo>
                  <a:pt x="62458" y="0"/>
                </a:moveTo>
                <a:lnTo>
                  <a:pt x="1803" y="0"/>
                </a:lnTo>
                <a:lnTo>
                  <a:pt x="0" y="1803"/>
                </a:lnTo>
                <a:lnTo>
                  <a:pt x="0" y="6261"/>
                </a:lnTo>
                <a:lnTo>
                  <a:pt x="1803" y="8064"/>
                </a:lnTo>
                <a:lnTo>
                  <a:pt x="62458" y="8064"/>
                </a:lnTo>
                <a:lnTo>
                  <a:pt x="64262" y="6261"/>
                </a:lnTo>
                <a:lnTo>
                  <a:pt x="64262" y="1803"/>
                </a:lnTo>
                <a:lnTo>
                  <a:pt x="62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63">
            <a:extLst>
              <a:ext uri="{FF2B5EF4-FFF2-40B4-BE49-F238E27FC236}">
                <a16:creationId xmlns:a16="http://schemas.microsoft.com/office/drawing/2014/main" id="{4052C996-420D-1509-B333-617B05325E84}"/>
              </a:ext>
            </a:extLst>
          </p:cNvPr>
          <p:cNvSpPr/>
          <p:nvPr/>
        </p:nvSpPr>
        <p:spPr>
          <a:xfrm>
            <a:off x="4996530" y="374163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044" y="0"/>
                </a:lnTo>
              </a:path>
            </a:pathLst>
          </a:custGeom>
          <a:ln w="8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2">
            <a:extLst>
              <a:ext uri="{FF2B5EF4-FFF2-40B4-BE49-F238E27FC236}">
                <a16:creationId xmlns:a16="http://schemas.microsoft.com/office/drawing/2014/main" id="{62650E50-6162-A5A9-7249-BCD108406BC7}"/>
              </a:ext>
            </a:extLst>
          </p:cNvPr>
          <p:cNvSpPr/>
          <p:nvPr/>
        </p:nvSpPr>
        <p:spPr>
          <a:xfrm>
            <a:off x="5193398" y="2830988"/>
            <a:ext cx="3301365" cy="0"/>
          </a:xfrm>
          <a:custGeom>
            <a:avLst/>
            <a:gdLst/>
            <a:ahLst/>
            <a:cxnLst/>
            <a:rect l="l" t="t" r="r" b="b"/>
            <a:pathLst>
              <a:path w="3301365">
                <a:moveTo>
                  <a:pt x="0" y="0"/>
                </a:moveTo>
                <a:lnTo>
                  <a:pt x="3301187" y="0"/>
                </a:lnTo>
              </a:path>
            </a:pathLst>
          </a:custGeom>
          <a:ln w="12293">
            <a:solidFill>
              <a:srgbClr val="94D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64">
            <a:extLst>
              <a:ext uri="{FF2B5EF4-FFF2-40B4-BE49-F238E27FC236}">
                <a16:creationId xmlns:a16="http://schemas.microsoft.com/office/drawing/2014/main" id="{0CF125B2-DB06-AB54-F348-F992C637F16B}"/>
              </a:ext>
            </a:extLst>
          </p:cNvPr>
          <p:cNvSpPr/>
          <p:nvPr/>
        </p:nvSpPr>
        <p:spPr>
          <a:xfrm>
            <a:off x="5072300" y="375295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6019" y="0"/>
                </a:moveTo>
                <a:lnTo>
                  <a:pt x="1574" y="507"/>
                </a:lnTo>
                <a:lnTo>
                  <a:pt x="0" y="2514"/>
                </a:lnTo>
                <a:lnTo>
                  <a:pt x="182" y="4102"/>
                </a:lnTo>
                <a:lnTo>
                  <a:pt x="253" y="30987"/>
                </a:lnTo>
                <a:lnTo>
                  <a:pt x="2057" y="32791"/>
                </a:lnTo>
                <a:lnTo>
                  <a:pt x="4292" y="32791"/>
                </a:lnTo>
                <a:lnTo>
                  <a:pt x="6502" y="32765"/>
                </a:lnTo>
                <a:lnTo>
                  <a:pt x="8255" y="30987"/>
                </a:lnTo>
                <a:lnTo>
                  <a:pt x="8318" y="4102"/>
                </a:lnTo>
                <a:lnTo>
                  <a:pt x="8013" y="1574"/>
                </a:lnTo>
                <a:lnTo>
                  <a:pt x="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65">
            <a:extLst>
              <a:ext uri="{FF2B5EF4-FFF2-40B4-BE49-F238E27FC236}">
                <a16:creationId xmlns:a16="http://schemas.microsoft.com/office/drawing/2014/main" id="{680EC1ED-EC8D-4310-51F9-1B5CEBFBFBFC}"/>
              </a:ext>
            </a:extLst>
          </p:cNvPr>
          <p:cNvSpPr/>
          <p:nvPr/>
        </p:nvSpPr>
        <p:spPr>
          <a:xfrm>
            <a:off x="5048240" y="3752957"/>
            <a:ext cx="8890" cy="33020"/>
          </a:xfrm>
          <a:custGeom>
            <a:avLst/>
            <a:gdLst/>
            <a:ahLst/>
            <a:cxnLst/>
            <a:rect l="l" t="t" r="r" b="b"/>
            <a:pathLst>
              <a:path w="8890" h="33020">
                <a:moveTo>
                  <a:pt x="6007" y="0"/>
                </a:moveTo>
                <a:lnTo>
                  <a:pt x="1587" y="507"/>
                </a:lnTo>
                <a:lnTo>
                  <a:pt x="0" y="2514"/>
                </a:lnTo>
                <a:lnTo>
                  <a:pt x="182" y="4102"/>
                </a:lnTo>
                <a:lnTo>
                  <a:pt x="279" y="30987"/>
                </a:lnTo>
                <a:lnTo>
                  <a:pt x="2032" y="32765"/>
                </a:lnTo>
                <a:lnTo>
                  <a:pt x="4241" y="32791"/>
                </a:lnTo>
                <a:lnTo>
                  <a:pt x="6477" y="32791"/>
                </a:lnTo>
                <a:lnTo>
                  <a:pt x="8280" y="30987"/>
                </a:lnTo>
                <a:lnTo>
                  <a:pt x="8305" y="4102"/>
                </a:lnTo>
                <a:lnTo>
                  <a:pt x="8013" y="1574"/>
                </a:lnTo>
                <a:lnTo>
                  <a:pt x="6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66">
            <a:extLst>
              <a:ext uri="{FF2B5EF4-FFF2-40B4-BE49-F238E27FC236}">
                <a16:creationId xmlns:a16="http://schemas.microsoft.com/office/drawing/2014/main" id="{99A5C2B8-26A2-A055-9EBD-B0AC8197C564}"/>
              </a:ext>
            </a:extLst>
          </p:cNvPr>
          <p:cNvSpPr/>
          <p:nvPr/>
        </p:nvSpPr>
        <p:spPr>
          <a:xfrm>
            <a:off x="5160820" y="3721603"/>
            <a:ext cx="48260" cy="64769"/>
          </a:xfrm>
          <a:custGeom>
            <a:avLst/>
            <a:gdLst/>
            <a:ahLst/>
            <a:cxnLst/>
            <a:rect l="l" t="t" r="r" b="b"/>
            <a:pathLst>
              <a:path w="48259" h="64770">
                <a:moveTo>
                  <a:pt x="46329" y="0"/>
                </a:moveTo>
                <a:lnTo>
                  <a:pt x="1778" y="0"/>
                </a:lnTo>
                <a:lnTo>
                  <a:pt x="0" y="1790"/>
                </a:lnTo>
                <a:lnTo>
                  <a:pt x="0" y="58737"/>
                </a:lnTo>
                <a:lnTo>
                  <a:pt x="5359" y="64109"/>
                </a:lnTo>
                <a:lnTo>
                  <a:pt x="12001" y="64147"/>
                </a:lnTo>
                <a:lnTo>
                  <a:pt x="36106" y="64147"/>
                </a:lnTo>
                <a:lnTo>
                  <a:pt x="42735" y="64109"/>
                </a:lnTo>
                <a:lnTo>
                  <a:pt x="48107" y="58737"/>
                </a:lnTo>
                <a:lnTo>
                  <a:pt x="48107" y="56083"/>
                </a:lnTo>
                <a:lnTo>
                  <a:pt x="9791" y="56083"/>
                </a:lnTo>
                <a:lnTo>
                  <a:pt x="8013" y="54305"/>
                </a:lnTo>
                <a:lnTo>
                  <a:pt x="8013" y="8013"/>
                </a:lnTo>
                <a:lnTo>
                  <a:pt x="48107" y="8013"/>
                </a:lnTo>
                <a:lnTo>
                  <a:pt x="48107" y="1790"/>
                </a:lnTo>
                <a:lnTo>
                  <a:pt x="46329" y="0"/>
                </a:lnTo>
                <a:close/>
              </a:path>
              <a:path w="48259" h="64770">
                <a:moveTo>
                  <a:pt x="48107" y="8013"/>
                </a:moveTo>
                <a:lnTo>
                  <a:pt x="40093" y="8013"/>
                </a:lnTo>
                <a:lnTo>
                  <a:pt x="40093" y="54305"/>
                </a:lnTo>
                <a:lnTo>
                  <a:pt x="38303" y="56083"/>
                </a:lnTo>
                <a:lnTo>
                  <a:pt x="48107" y="56083"/>
                </a:lnTo>
                <a:lnTo>
                  <a:pt x="48107" y="8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67">
            <a:extLst>
              <a:ext uri="{FF2B5EF4-FFF2-40B4-BE49-F238E27FC236}">
                <a16:creationId xmlns:a16="http://schemas.microsoft.com/office/drawing/2014/main" id="{AFBBE2E1-F9C1-0F59-3F1D-EC7F82A159F8}"/>
              </a:ext>
            </a:extLst>
          </p:cNvPr>
          <p:cNvSpPr/>
          <p:nvPr/>
        </p:nvSpPr>
        <p:spPr>
          <a:xfrm>
            <a:off x="5200208" y="3729585"/>
            <a:ext cx="29209" cy="44450"/>
          </a:xfrm>
          <a:custGeom>
            <a:avLst/>
            <a:gdLst/>
            <a:ahLst/>
            <a:cxnLst/>
            <a:rect l="l" t="t" r="r" b="b"/>
            <a:pathLst>
              <a:path w="29209" h="44450">
                <a:moveTo>
                  <a:pt x="4432" y="36068"/>
                </a:moveTo>
                <a:lnTo>
                  <a:pt x="4114" y="36068"/>
                </a:lnTo>
                <a:lnTo>
                  <a:pt x="1587" y="36372"/>
                </a:lnTo>
                <a:lnTo>
                  <a:pt x="0" y="38366"/>
                </a:lnTo>
                <a:lnTo>
                  <a:pt x="520" y="42786"/>
                </a:lnTo>
                <a:lnTo>
                  <a:pt x="2527" y="44373"/>
                </a:lnTo>
                <a:lnTo>
                  <a:pt x="4737" y="44119"/>
                </a:lnTo>
                <a:lnTo>
                  <a:pt x="23393" y="44119"/>
                </a:lnTo>
                <a:lnTo>
                  <a:pt x="28790" y="38722"/>
                </a:lnTo>
                <a:lnTo>
                  <a:pt x="28790" y="36106"/>
                </a:lnTo>
                <a:lnTo>
                  <a:pt x="4737" y="36106"/>
                </a:lnTo>
                <a:lnTo>
                  <a:pt x="4432" y="36068"/>
                </a:lnTo>
                <a:close/>
              </a:path>
              <a:path w="29209" h="44450">
                <a:moveTo>
                  <a:pt x="28790" y="8051"/>
                </a:moveTo>
                <a:lnTo>
                  <a:pt x="18973" y="8051"/>
                </a:lnTo>
                <a:lnTo>
                  <a:pt x="20777" y="9842"/>
                </a:lnTo>
                <a:lnTo>
                  <a:pt x="20777" y="34302"/>
                </a:lnTo>
                <a:lnTo>
                  <a:pt x="18973" y="36106"/>
                </a:lnTo>
                <a:lnTo>
                  <a:pt x="28790" y="36106"/>
                </a:lnTo>
                <a:lnTo>
                  <a:pt x="28790" y="8051"/>
                </a:lnTo>
                <a:close/>
              </a:path>
              <a:path w="29209" h="44450">
                <a:moveTo>
                  <a:pt x="4432" y="0"/>
                </a:moveTo>
                <a:lnTo>
                  <a:pt x="4114" y="0"/>
                </a:lnTo>
                <a:lnTo>
                  <a:pt x="1587" y="292"/>
                </a:lnTo>
                <a:lnTo>
                  <a:pt x="0" y="2286"/>
                </a:lnTo>
                <a:lnTo>
                  <a:pt x="520" y="6718"/>
                </a:lnTo>
                <a:lnTo>
                  <a:pt x="2527" y="8305"/>
                </a:lnTo>
                <a:lnTo>
                  <a:pt x="4737" y="8051"/>
                </a:lnTo>
                <a:lnTo>
                  <a:pt x="28790" y="8051"/>
                </a:lnTo>
                <a:lnTo>
                  <a:pt x="28790" y="5422"/>
                </a:lnTo>
                <a:lnTo>
                  <a:pt x="23393" y="38"/>
                </a:lnTo>
                <a:lnTo>
                  <a:pt x="4737" y="38"/>
                </a:lnTo>
                <a:lnTo>
                  <a:pt x="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68">
            <a:extLst>
              <a:ext uri="{FF2B5EF4-FFF2-40B4-BE49-F238E27FC236}">
                <a16:creationId xmlns:a16="http://schemas.microsoft.com/office/drawing/2014/main" id="{DB6E6DCA-7EFA-5FD5-C4E1-B9E8BA60EB0B}"/>
              </a:ext>
            </a:extLst>
          </p:cNvPr>
          <p:cNvSpPr/>
          <p:nvPr/>
        </p:nvSpPr>
        <p:spPr>
          <a:xfrm>
            <a:off x="5185461" y="3672705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6083" y="0"/>
                </a:moveTo>
                <a:lnTo>
                  <a:pt x="2806" y="3022"/>
                </a:lnTo>
                <a:lnTo>
                  <a:pt x="2705" y="5575"/>
                </a:lnTo>
                <a:lnTo>
                  <a:pt x="4216" y="7213"/>
                </a:lnTo>
                <a:lnTo>
                  <a:pt x="8902" y="13373"/>
                </a:lnTo>
                <a:lnTo>
                  <a:pt x="7480" y="15557"/>
                </a:lnTo>
                <a:lnTo>
                  <a:pt x="4914" y="19583"/>
                </a:lnTo>
                <a:lnTo>
                  <a:pt x="380" y="24993"/>
                </a:lnTo>
                <a:lnTo>
                  <a:pt x="0" y="32778"/>
                </a:lnTo>
                <a:lnTo>
                  <a:pt x="3987" y="38608"/>
                </a:lnTo>
                <a:lnTo>
                  <a:pt x="4711" y="39814"/>
                </a:lnTo>
                <a:lnTo>
                  <a:pt x="6019" y="40563"/>
                </a:lnTo>
                <a:lnTo>
                  <a:pt x="8166" y="40551"/>
                </a:lnTo>
                <a:lnTo>
                  <a:pt x="8877" y="40347"/>
                </a:lnTo>
                <a:lnTo>
                  <a:pt x="11379" y="38836"/>
                </a:lnTo>
                <a:lnTo>
                  <a:pt x="11988" y="36398"/>
                </a:lnTo>
                <a:lnTo>
                  <a:pt x="8026" y="29667"/>
                </a:lnTo>
                <a:lnTo>
                  <a:pt x="11683" y="23888"/>
                </a:lnTo>
                <a:lnTo>
                  <a:pt x="13893" y="20056"/>
                </a:lnTo>
                <a:lnTo>
                  <a:pt x="15278" y="15355"/>
                </a:lnTo>
                <a:lnTo>
                  <a:pt x="14605" y="9552"/>
                </a:lnTo>
                <a:lnTo>
                  <a:pt x="10642" y="2413"/>
                </a:lnTo>
                <a:lnTo>
                  <a:pt x="10337" y="1955"/>
                </a:lnTo>
                <a:lnTo>
                  <a:pt x="8635" y="101"/>
                </a:lnTo>
                <a:lnTo>
                  <a:pt x="6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69">
            <a:extLst>
              <a:ext uri="{FF2B5EF4-FFF2-40B4-BE49-F238E27FC236}">
                <a16:creationId xmlns:a16="http://schemas.microsoft.com/office/drawing/2014/main" id="{C8B8A21D-F7BD-0125-2D47-3535A8D451E1}"/>
              </a:ext>
            </a:extLst>
          </p:cNvPr>
          <p:cNvSpPr/>
          <p:nvPr/>
        </p:nvSpPr>
        <p:spPr>
          <a:xfrm>
            <a:off x="5167267" y="3686404"/>
            <a:ext cx="13335" cy="27305"/>
          </a:xfrm>
          <a:custGeom>
            <a:avLst/>
            <a:gdLst/>
            <a:ahLst/>
            <a:cxnLst/>
            <a:rect l="l" t="t" r="r" b="b"/>
            <a:pathLst>
              <a:path w="13334" h="27304">
                <a:moveTo>
                  <a:pt x="6527" y="0"/>
                </a:moveTo>
                <a:lnTo>
                  <a:pt x="4686" y="50"/>
                </a:lnTo>
                <a:lnTo>
                  <a:pt x="1536" y="2387"/>
                </a:lnTo>
                <a:lnTo>
                  <a:pt x="1168" y="4914"/>
                </a:lnTo>
                <a:lnTo>
                  <a:pt x="2489" y="6692"/>
                </a:lnTo>
                <a:lnTo>
                  <a:pt x="4356" y="8610"/>
                </a:lnTo>
                <a:lnTo>
                  <a:pt x="4190" y="9702"/>
                </a:lnTo>
                <a:lnTo>
                  <a:pt x="2489" y="13512"/>
                </a:lnTo>
                <a:lnTo>
                  <a:pt x="0" y="17195"/>
                </a:lnTo>
                <a:lnTo>
                  <a:pt x="0" y="22034"/>
                </a:lnTo>
                <a:lnTo>
                  <a:pt x="2489" y="25717"/>
                </a:lnTo>
                <a:lnTo>
                  <a:pt x="3225" y="26657"/>
                </a:lnTo>
                <a:lnTo>
                  <a:pt x="4356" y="27190"/>
                </a:lnTo>
                <a:lnTo>
                  <a:pt x="6636" y="27190"/>
                </a:lnTo>
                <a:lnTo>
                  <a:pt x="7619" y="26809"/>
                </a:lnTo>
                <a:lnTo>
                  <a:pt x="8381" y="26098"/>
                </a:lnTo>
                <a:lnTo>
                  <a:pt x="10020" y="24726"/>
                </a:lnTo>
                <a:lnTo>
                  <a:pt x="10261" y="22313"/>
                </a:lnTo>
                <a:lnTo>
                  <a:pt x="8547" y="20167"/>
                </a:lnTo>
                <a:lnTo>
                  <a:pt x="8610" y="19557"/>
                </a:lnTo>
                <a:lnTo>
                  <a:pt x="9855" y="16725"/>
                </a:lnTo>
                <a:lnTo>
                  <a:pt x="13144" y="11696"/>
                </a:lnTo>
                <a:lnTo>
                  <a:pt x="12344" y="5029"/>
                </a:lnTo>
                <a:lnTo>
                  <a:pt x="7950" y="927"/>
                </a:lnTo>
                <a:lnTo>
                  <a:pt x="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70">
            <a:extLst>
              <a:ext uri="{FF2B5EF4-FFF2-40B4-BE49-F238E27FC236}">
                <a16:creationId xmlns:a16="http://schemas.microsoft.com/office/drawing/2014/main" id="{C9D98AEA-BF5F-F2B3-00AF-9BC7EE9D8ED1}"/>
              </a:ext>
            </a:extLst>
          </p:cNvPr>
          <p:cNvSpPr/>
          <p:nvPr/>
        </p:nvSpPr>
        <p:spPr>
          <a:xfrm>
            <a:off x="4980318" y="3809662"/>
            <a:ext cx="240665" cy="88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71">
            <a:extLst>
              <a:ext uri="{FF2B5EF4-FFF2-40B4-BE49-F238E27FC236}">
                <a16:creationId xmlns:a16="http://schemas.microsoft.com/office/drawing/2014/main" id="{83B2C9BF-D65E-6E5B-DE5C-7AA8B1968193}"/>
              </a:ext>
            </a:extLst>
          </p:cNvPr>
          <p:cNvSpPr/>
          <p:nvPr/>
        </p:nvSpPr>
        <p:spPr>
          <a:xfrm>
            <a:off x="4996104" y="3665075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20">
                <a:moveTo>
                  <a:pt x="29425" y="0"/>
                </a:moveTo>
                <a:lnTo>
                  <a:pt x="27038" y="0"/>
                </a:lnTo>
                <a:lnTo>
                  <a:pt x="25501" y="1435"/>
                </a:lnTo>
                <a:lnTo>
                  <a:pt x="1396" y="25857"/>
                </a:lnTo>
                <a:lnTo>
                  <a:pt x="0" y="27406"/>
                </a:lnTo>
                <a:lnTo>
                  <a:pt x="0" y="29756"/>
                </a:lnTo>
                <a:lnTo>
                  <a:pt x="1396" y="31305"/>
                </a:lnTo>
                <a:lnTo>
                  <a:pt x="2146" y="32054"/>
                </a:lnTo>
                <a:lnTo>
                  <a:pt x="3162" y="32499"/>
                </a:lnTo>
                <a:lnTo>
                  <a:pt x="4229" y="32499"/>
                </a:lnTo>
                <a:lnTo>
                  <a:pt x="5283" y="32359"/>
                </a:lnTo>
                <a:lnTo>
                  <a:pt x="6235" y="31788"/>
                </a:lnTo>
                <a:lnTo>
                  <a:pt x="6845" y="30924"/>
                </a:lnTo>
                <a:lnTo>
                  <a:pt x="30962" y="6883"/>
                </a:lnTo>
                <a:lnTo>
                  <a:pt x="32346" y="5333"/>
                </a:lnTo>
                <a:lnTo>
                  <a:pt x="32346" y="2984"/>
                </a:lnTo>
                <a:lnTo>
                  <a:pt x="30962" y="1435"/>
                </a:lnTo>
                <a:lnTo>
                  <a:pt x="29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72">
            <a:extLst>
              <a:ext uri="{FF2B5EF4-FFF2-40B4-BE49-F238E27FC236}">
                <a16:creationId xmlns:a16="http://schemas.microsoft.com/office/drawing/2014/main" id="{1A7CE0AD-871C-DEC5-CD5C-9DC7422DA971}"/>
              </a:ext>
            </a:extLst>
          </p:cNvPr>
          <p:cNvSpPr/>
          <p:nvPr/>
        </p:nvSpPr>
        <p:spPr>
          <a:xfrm>
            <a:off x="5000168" y="369202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20726" y="0"/>
                </a:moveTo>
                <a:lnTo>
                  <a:pt x="18275" y="749"/>
                </a:lnTo>
                <a:lnTo>
                  <a:pt x="17233" y="2717"/>
                </a:lnTo>
                <a:lnTo>
                  <a:pt x="1206" y="18745"/>
                </a:lnTo>
                <a:lnTo>
                  <a:pt x="431" y="19494"/>
                </a:lnTo>
                <a:lnTo>
                  <a:pt x="0" y="20535"/>
                </a:lnTo>
                <a:lnTo>
                  <a:pt x="38" y="23812"/>
                </a:lnTo>
                <a:lnTo>
                  <a:pt x="1841" y="25577"/>
                </a:lnTo>
                <a:lnTo>
                  <a:pt x="4038" y="25552"/>
                </a:lnTo>
                <a:lnTo>
                  <a:pt x="5054" y="25450"/>
                </a:lnTo>
                <a:lnTo>
                  <a:pt x="5994" y="24968"/>
                </a:lnTo>
                <a:lnTo>
                  <a:pt x="6654" y="24193"/>
                </a:lnTo>
                <a:lnTo>
                  <a:pt x="22694" y="8166"/>
                </a:lnTo>
                <a:lnTo>
                  <a:pt x="23418" y="7785"/>
                </a:lnTo>
                <a:lnTo>
                  <a:pt x="24002" y="7200"/>
                </a:lnTo>
                <a:lnTo>
                  <a:pt x="25412" y="4521"/>
                </a:lnTo>
                <a:lnTo>
                  <a:pt x="24663" y="2082"/>
                </a:lnTo>
                <a:lnTo>
                  <a:pt x="20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73">
            <a:extLst>
              <a:ext uri="{FF2B5EF4-FFF2-40B4-BE49-F238E27FC236}">
                <a16:creationId xmlns:a16="http://schemas.microsoft.com/office/drawing/2014/main" id="{244028C9-7D35-8453-33E0-07CEE9E2D6E6}"/>
              </a:ext>
            </a:extLst>
          </p:cNvPr>
          <p:cNvSpPr/>
          <p:nvPr/>
        </p:nvSpPr>
        <p:spPr>
          <a:xfrm>
            <a:off x="4999171" y="4610166"/>
            <a:ext cx="206654" cy="22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75">
            <a:extLst>
              <a:ext uri="{FF2B5EF4-FFF2-40B4-BE49-F238E27FC236}">
                <a16:creationId xmlns:a16="http://schemas.microsoft.com/office/drawing/2014/main" id="{3FE7C020-4278-7152-9D14-9F9DB9BBFD26}"/>
              </a:ext>
            </a:extLst>
          </p:cNvPr>
          <p:cNvSpPr/>
          <p:nvPr/>
        </p:nvSpPr>
        <p:spPr>
          <a:xfrm>
            <a:off x="4742490" y="1440528"/>
            <a:ext cx="0" cy="4498340"/>
          </a:xfrm>
          <a:custGeom>
            <a:avLst/>
            <a:gdLst/>
            <a:ahLst/>
            <a:cxnLst/>
            <a:rect l="l" t="t" r="r" b="b"/>
            <a:pathLst>
              <a:path h="4498340">
                <a:moveTo>
                  <a:pt x="0" y="0"/>
                </a:moveTo>
                <a:lnTo>
                  <a:pt x="0" y="4497781"/>
                </a:lnTo>
              </a:path>
            </a:pathLst>
          </a:custGeom>
          <a:ln w="24599"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76">
            <a:extLst>
              <a:ext uri="{FF2B5EF4-FFF2-40B4-BE49-F238E27FC236}">
                <a16:creationId xmlns:a16="http://schemas.microsoft.com/office/drawing/2014/main" id="{A464B188-767E-4155-FA2B-94AB4446F082}"/>
              </a:ext>
            </a:extLst>
          </p:cNvPr>
          <p:cNvSpPr/>
          <p:nvPr/>
        </p:nvSpPr>
        <p:spPr>
          <a:xfrm>
            <a:off x="4717964" y="1405235"/>
            <a:ext cx="49530" cy="42545"/>
          </a:xfrm>
          <a:custGeom>
            <a:avLst/>
            <a:gdLst/>
            <a:ahLst/>
            <a:cxnLst/>
            <a:rect l="l" t="t" r="r" b="b"/>
            <a:pathLst>
              <a:path w="49529" h="42545">
                <a:moveTo>
                  <a:pt x="24523" y="0"/>
                </a:moveTo>
                <a:lnTo>
                  <a:pt x="0" y="42468"/>
                </a:lnTo>
                <a:lnTo>
                  <a:pt x="49047" y="42468"/>
                </a:lnTo>
                <a:lnTo>
                  <a:pt x="24523" y="0"/>
                </a:lnTo>
                <a:close/>
              </a:path>
            </a:pathLst>
          </a:custGeom>
          <a:solidFill>
            <a:srgbClr val="7312EB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77">
            <a:extLst>
              <a:ext uri="{FF2B5EF4-FFF2-40B4-BE49-F238E27FC236}">
                <a16:creationId xmlns:a16="http://schemas.microsoft.com/office/drawing/2014/main" id="{61A0A111-ED15-58B7-CD26-E09C2189EFBA}"/>
              </a:ext>
            </a:extLst>
          </p:cNvPr>
          <p:cNvSpPr/>
          <p:nvPr/>
        </p:nvSpPr>
        <p:spPr>
          <a:xfrm>
            <a:off x="4717964" y="5931136"/>
            <a:ext cx="49530" cy="42545"/>
          </a:xfrm>
          <a:custGeom>
            <a:avLst/>
            <a:gdLst/>
            <a:ahLst/>
            <a:cxnLst/>
            <a:rect l="l" t="t" r="r" b="b"/>
            <a:pathLst>
              <a:path w="49529" h="42545">
                <a:moveTo>
                  <a:pt x="49047" y="0"/>
                </a:moveTo>
                <a:lnTo>
                  <a:pt x="0" y="0"/>
                </a:lnTo>
                <a:lnTo>
                  <a:pt x="24523" y="42468"/>
                </a:lnTo>
                <a:lnTo>
                  <a:pt x="49047" y="0"/>
                </a:lnTo>
                <a:close/>
              </a:path>
            </a:pathLst>
          </a:custGeom>
          <a:solidFill>
            <a:srgbClr val="BB3E03"/>
          </a:solidFill>
          <a:ln>
            <a:solidFill>
              <a:srgbClr val="BB3E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7647755A-33AE-3EB1-BC85-4B98F5F5E338}"/>
              </a:ext>
            </a:extLst>
          </p:cNvPr>
          <p:cNvSpPr/>
          <p:nvPr/>
        </p:nvSpPr>
        <p:spPr>
          <a:xfrm>
            <a:off x="5388797" y="2729760"/>
            <a:ext cx="1301750" cy="202565"/>
          </a:xfrm>
          <a:custGeom>
            <a:avLst/>
            <a:gdLst/>
            <a:ahLst/>
            <a:cxnLst/>
            <a:rect l="l" t="t" r="r" b="b"/>
            <a:pathLst>
              <a:path w="1301750" h="202565">
                <a:moveTo>
                  <a:pt x="1200264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200264" y="202107"/>
                </a:lnTo>
                <a:lnTo>
                  <a:pt x="1239596" y="194167"/>
                </a:lnTo>
                <a:lnTo>
                  <a:pt x="1271717" y="172512"/>
                </a:lnTo>
                <a:lnTo>
                  <a:pt x="1293375" y="140391"/>
                </a:lnTo>
                <a:lnTo>
                  <a:pt x="1301318" y="101053"/>
                </a:lnTo>
                <a:lnTo>
                  <a:pt x="1293375" y="61722"/>
                </a:lnTo>
                <a:lnTo>
                  <a:pt x="1271717" y="29600"/>
                </a:lnTo>
                <a:lnTo>
                  <a:pt x="1239596" y="7942"/>
                </a:lnTo>
                <a:lnTo>
                  <a:pt x="1200264" y="0"/>
                </a:lnTo>
                <a:close/>
              </a:path>
            </a:pathLst>
          </a:custGeom>
          <a:solidFill>
            <a:srgbClr val="94D2BD"/>
          </a:solidFill>
          <a:ln>
            <a:solidFill>
              <a:srgbClr val="94D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1AA0B82C-49E3-ADAA-6E30-C6CE119D176A}"/>
              </a:ext>
            </a:extLst>
          </p:cNvPr>
          <p:cNvSpPr/>
          <p:nvPr/>
        </p:nvSpPr>
        <p:spPr>
          <a:xfrm>
            <a:off x="7567907" y="2729760"/>
            <a:ext cx="1061720" cy="202565"/>
          </a:xfrm>
          <a:custGeom>
            <a:avLst/>
            <a:gdLst/>
            <a:ahLst/>
            <a:cxnLst/>
            <a:rect l="l" t="t" r="r" b="b"/>
            <a:pathLst>
              <a:path w="1061720" h="202565">
                <a:moveTo>
                  <a:pt x="955484" y="0"/>
                </a:moveTo>
                <a:lnTo>
                  <a:pt x="106146" y="0"/>
                </a:lnTo>
                <a:lnTo>
                  <a:pt x="64829" y="7942"/>
                </a:lnTo>
                <a:lnTo>
                  <a:pt x="31089" y="29600"/>
                </a:lnTo>
                <a:lnTo>
                  <a:pt x="8341" y="61722"/>
                </a:lnTo>
                <a:lnTo>
                  <a:pt x="0" y="101053"/>
                </a:lnTo>
                <a:lnTo>
                  <a:pt x="8341" y="140391"/>
                </a:lnTo>
                <a:lnTo>
                  <a:pt x="31089" y="172512"/>
                </a:lnTo>
                <a:lnTo>
                  <a:pt x="64829" y="194167"/>
                </a:lnTo>
                <a:lnTo>
                  <a:pt x="106146" y="202107"/>
                </a:lnTo>
                <a:lnTo>
                  <a:pt x="955484" y="202107"/>
                </a:lnTo>
                <a:lnTo>
                  <a:pt x="996803" y="194167"/>
                </a:lnTo>
                <a:lnTo>
                  <a:pt x="1030547" y="172512"/>
                </a:lnTo>
                <a:lnTo>
                  <a:pt x="1053300" y="140391"/>
                </a:lnTo>
                <a:lnTo>
                  <a:pt x="1061643" y="101053"/>
                </a:lnTo>
                <a:lnTo>
                  <a:pt x="1053300" y="61722"/>
                </a:lnTo>
                <a:lnTo>
                  <a:pt x="1030547" y="29600"/>
                </a:lnTo>
                <a:lnTo>
                  <a:pt x="996803" y="7942"/>
                </a:lnTo>
                <a:lnTo>
                  <a:pt x="955484" y="0"/>
                </a:lnTo>
                <a:close/>
              </a:path>
            </a:pathLst>
          </a:custGeom>
          <a:solidFill>
            <a:srgbClr val="94D2BD"/>
          </a:solidFill>
          <a:ln>
            <a:solidFill>
              <a:srgbClr val="94D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5C6BC12A-11BB-3F9E-6FB9-8C915A6FB77C}"/>
              </a:ext>
            </a:extLst>
          </p:cNvPr>
          <p:cNvSpPr/>
          <p:nvPr/>
        </p:nvSpPr>
        <p:spPr>
          <a:xfrm>
            <a:off x="6807149" y="2729760"/>
            <a:ext cx="643890" cy="202565"/>
          </a:xfrm>
          <a:custGeom>
            <a:avLst/>
            <a:gdLst/>
            <a:ahLst/>
            <a:cxnLst/>
            <a:rect l="l" t="t" r="r" b="b"/>
            <a:pathLst>
              <a:path w="643889" h="202565">
                <a:moveTo>
                  <a:pt x="542810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542810" y="202107"/>
                </a:lnTo>
                <a:lnTo>
                  <a:pt x="582149" y="194167"/>
                </a:lnTo>
                <a:lnTo>
                  <a:pt x="614275" y="172512"/>
                </a:lnTo>
                <a:lnTo>
                  <a:pt x="635934" y="140391"/>
                </a:lnTo>
                <a:lnTo>
                  <a:pt x="643877" y="101053"/>
                </a:lnTo>
                <a:lnTo>
                  <a:pt x="635934" y="61722"/>
                </a:lnTo>
                <a:lnTo>
                  <a:pt x="614275" y="29600"/>
                </a:lnTo>
                <a:lnTo>
                  <a:pt x="582149" y="7942"/>
                </a:lnTo>
                <a:lnTo>
                  <a:pt x="542810" y="0"/>
                </a:lnTo>
                <a:close/>
              </a:path>
            </a:pathLst>
          </a:custGeom>
          <a:solidFill>
            <a:srgbClr val="94D2BD"/>
          </a:solidFill>
          <a:ln>
            <a:solidFill>
              <a:srgbClr val="94D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97F2AD71-018D-2E0B-EA1B-7465C28959AB}"/>
              </a:ext>
            </a:extLst>
          </p:cNvPr>
          <p:cNvSpPr/>
          <p:nvPr/>
        </p:nvSpPr>
        <p:spPr>
          <a:xfrm>
            <a:off x="4909091" y="2643346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4" h="375284">
                <a:moveTo>
                  <a:pt x="187464" y="0"/>
                </a:moveTo>
                <a:lnTo>
                  <a:pt x="137634" y="6697"/>
                </a:lnTo>
                <a:lnTo>
                  <a:pt x="92854" y="25598"/>
                </a:lnTo>
                <a:lnTo>
                  <a:pt x="54913" y="54913"/>
                </a:lnTo>
                <a:lnTo>
                  <a:pt x="25598" y="92854"/>
                </a:lnTo>
                <a:lnTo>
                  <a:pt x="6697" y="137634"/>
                </a:lnTo>
                <a:lnTo>
                  <a:pt x="0" y="187464"/>
                </a:lnTo>
                <a:lnTo>
                  <a:pt x="6697" y="237303"/>
                </a:lnTo>
                <a:lnTo>
                  <a:pt x="25598" y="282085"/>
                </a:lnTo>
                <a:lnTo>
                  <a:pt x="54913" y="320025"/>
                </a:lnTo>
                <a:lnTo>
                  <a:pt x="92854" y="349337"/>
                </a:lnTo>
                <a:lnTo>
                  <a:pt x="137634" y="368233"/>
                </a:lnTo>
                <a:lnTo>
                  <a:pt x="187464" y="374929"/>
                </a:lnTo>
                <a:lnTo>
                  <a:pt x="237294" y="368233"/>
                </a:lnTo>
                <a:lnTo>
                  <a:pt x="282074" y="349337"/>
                </a:lnTo>
                <a:lnTo>
                  <a:pt x="320016" y="320025"/>
                </a:lnTo>
                <a:lnTo>
                  <a:pt x="349331" y="282085"/>
                </a:lnTo>
                <a:lnTo>
                  <a:pt x="368231" y="237303"/>
                </a:lnTo>
                <a:lnTo>
                  <a:pt x="374929" y="187464"/>
                </a:lnTo>
                <a:lnTo>
                  <a:pt x="368231" y="137634"/>
                </a:lnTo>
                <a:lnTo>
                  <a:pt x="349331" y="92854"/>
                </a:lnTo>
                <a:lnTo>
                  <a:pt x="320016" y="54913"/>
                </a:lnTo>
                <a:lnTo>
                  <a:pt x="282074" y="25598"/>
                </a:lnTo>
                <a:lnTo>
                  <a:pt x="237294" y="6697"/>
                </a:lnTo>
                <a:lnTo>
                  <a:pt x="187464" y="0"/>
                </a:lnTo>
                <a:close/>
              </a:path>
            </a:pathLst>
          </a:custGeom>
          <a:solidFill>
            <a:srgbClr val="94D2BD"/>
          </a:solidFill>
          <a:ln>
            <a:solidFill>
              <a:srgbClr val="94D2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60">
            <a:extLst>
              <a:ext uri="{FF2B5EF4-FFF2-40B4-BE49-F238E27FC236}">
                <a16:creationId xmlns:a16="http://schemas.microsoft.com/office/drawing/2014/main" id="{BCFE8915-DDAA-49BA-5CCA-35C26B162777}"/>
              </a:ext>
            </a:extLst>
          </p:cNvPr>
          <p:cNvSpPr/>
          <p:nvPr/>
        </p:nvSpPr>
        <p:spPr>
          <a:xfrm>
            <a:off x="4975973" y="2702585"/>
            <a:ext cx="239779" cy="228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429FCC1-E996-744C-63C5-FC3DD7D1ACBC}"/>
              </a:ext>
            </a:extLst>
          </p:cNvPr>
          <p:cNvSpPr/>
          <p:nvPr/>
        </p:nvSpPr>
        <p:spPr>
          <a:xfrm>
            <a:off x="4545806" y="671578"/>
            <a:ext cx="32363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 b="1">
                <a:solidFill>
                  <a:srgbClr val="9E2A2B"/>
                </a:solidFill>
              </a:rPr>
              <a:t>5 Core areas in building organization culture</a:t>
            </a:r>
            <a:endParaRPr lang="en-SG" sz="1100" b="1" err="1">
              <a:solidFill>
                <a:srgbClr val="9E2A2B"/>
              </a:solidFill>
            </a:endParaRPr>
          </a:p>
        </p:txBody>
      </p:sp>
      <p:sp>
        <p:nvSpPr>
          <p:cNvPr id="106" name="object 51">
            <a:extLst>
              <a:ext uri="{FF2B5EF4-FFF2-40B4-BE49-F238E27FC236}">
                <a16:creationId xmlns:a16="http://schemas.microsoft.com/office/drawing/2014/main" id="{4D0E2392-54BD-F90B-FDF6-7F545F09BE4B}"/>
              </a:ext>
            </a:extLst>
          </p:cNvPr>
          <p:cNvSpPr txBox="1"/>
          <p:nvPr/>
        </p:nvSpPr>
        <p:spPr>
          <a:xfrm>
            <a:off x="4909095" y="1450083"/>
            <a:ext cx="3671570" cy="21247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9695" indent="-10033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100330" algn="l"/>
              </a:tabLst>
            </a:pPr>
            <a:r>
              <a:rPr sz="1450" b="1" spc="5">
                <a:solidFill>
                  <a:srgbClr val="EE9B00"/>
                </a:solidFill>
                <a:latin typeface="KPMG Bold"/>
                <a:cs typeface="KPMG Bold"/>
              </a:rPr>
              <a:t>Leadership </a:t>
            </a:r>
            <a:r>
              <a:rPr sz="1450" b="1" spc="10">
                <a:solidFill>
                  <a:srgbClr val="EE9B00"/>
                </a:solidFill>
                <a:latin typeface="KPMG Bold"/>
                <a:cs typeface="KPMG Bold"/>
              </a:rPr>
              <a:t>and</a:t>
            </a:r>
            <a:r>
              <a:rPr sz="1450" b="1" spc="-10">
                <a:solidFill>
                  <a:srgbClr val="EE9B00"/>
                </a:solidFill>
                <a:latin typeface="KPMG Bold"/>
                <a:cs typeface="KPMG Bold"/>
              </a:rPr>
              <a:t> </a:t>
            </a:r>
            <a:r>
              <a:rPr sz="1450" b="1" spc="5">
                <a:solidFill>
                  <a:srgbClr val="EE9B00"/>
                </a:solidFill>
                <a:latin typeface="KPMG Bold"/>
                <a:cs typeface="KPMG Bold"/>
              </a:rPr>
              <a:t>behaviours</a:t>
            </a:r>
            <a:endParaRPr sz="1450">
              <a:solidFill>
                <a:srgbClr val="EE9B00"/>
              </a:solidFill>
              <a:latin typeface="KPMG Bold"/>
              <a:cs typeface="KPMG Bold"/>
            </a:endParaRPr>
          </a:p>
          <a:p>
            <a:pPr marL="187325">
              <a:lnSpc>
                <a:spcPct val="100000"/>
              </a:lnSpc>
              <a:spcBef>
                <a:spcPts val="920"/>
              </a:spcBef>
              <a:tabLst>
                <a:tab pos="562610" algn="l"/>
                <a:tab pos="1645285" algn="l"/>
                <a:tab pos="2625725" algn="l"/>
                <a:tab pos="3317875" algn="l"/>
              </a:tabLst>
            </a:pP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 	</a:t>
            </a:r>
            <a:r>
              <a:rPr sz="1200" b="1" spc="5">
                <a:solidFill>
                  <a:srgbClr val="FFFFFF"/>
                </a:solidFill>
                <a:latin typeface="KPMG Bold"/>
                <a:cs typeface="KPMG Bold"/>
              </a:rPr>
              <a:t>Decision making	</a:t>
            </a: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Accountability	Oversight	</a:t>
            </a:r>
            <a:r>
              <a:rPr sz="1200" b="1" spc="-5">
                <a:solidFill>
                  <a:srgbClr val="FFFFFF"/>
                </a:solidFill>
                <a:latin typeface="KPMG Bold"/>
                <a:cs typeface="KPMG Bold"/>
              </a:rPr>
              <a:t>Values</a:t>
            </a:r>
            <a:endParaRPr sz="1200">
              <a:latin typeface="KPMG Bold"/>
              <a:cs typeface="KPMG Bold"/>
            </a:endParaRPr>
          </a:p>
          <a:p>
            <a:pPr>
              <a:lnSpc>
                <a:spcPct val="100000"/>
              </a:lnSpc>
            </a:pPr>
            <a:endParaRPr sz="1200">
              <a:latin typeface="KPMG Bold"/>
              <a:cs typeface="KPMG 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KPMG Bold"/>
              <a:cs typeface="KPMG Bold"/>
            </a:endParaRPr>
          </a:p>
          <a:p>
            <a:pPr marL="114935" indent="-115570">
              <a:lnSpc>
                <a:spcPct val="100000"/>
              </a:lnSpc>
              <a:buAutoNum type="arabicPeriod" startAt="2"/>
              <a:tabLst>
                <a:tab pos="115570" algn="l"/>
              </a:tabLst>
            </a:pPr>
            <a:r>
              <a:rPr sz="1450" b="1" spc="5">
                <a:solidFill>
                  <a:srgbClr val="94D2BD"/>
                </a:solidFill>
                <a:latin typeface="KPMG Bold"/>
                <a:cs typeface="KPMG Bold"/>
              </a:rPr>
              <a:t>Relationships with the outside</a:t>
            </a:r>
            <a:r>
              <a:rPr sz="1450" b="1" spc="-20">
                <a:solidFill>
                  <a:srgbClr val="94D2BD"/>
                </a:solidFill>
                <a:latin typeface="KPMG Bold"/>
                <a:cs typeface="KPMG Bold"/>
              </a:rPr>
              <a:t> </a:t>
            </a:r>
            <a:r>
              <a:rPr sz="1450" b="1" spc="5">
                <a:solidFill>
                  <a:srgbClr val="94D2BD"/>
                </a:solidFill>
                <a:latin typeface="KPMG Bold"/>
                <a:cs typeface="KPMG Bold"/>
              </a:rPr>
              <a:t>world</a:t>
            </a:r>
            <a:endParaRPr sz="1450">
              <a:solidFill>
                <a:srgbClr val="94D2BD"/>
              </a:solidFill>
              <a:latin typeface="KPMG Bold"/>
              <a:cs typeface="KPMG Bold"/>
            </a:endParaRPr>
          </a:p>
          <a:p>
            <a:pPr marL="187325">
              <a:lnSpc>
                <a:spcPct val="100000"/>
              </a:lnSpc>
              <a:spcBef>
                <a:spcPts val="1005"/>
              </a:spcBef>
              <a:tabLst>
                <a:tab pos="577850" algn="l"/>
                <a:tab pos="2022475" algn="l"/>
                <a:tab pos="2743835" algn="l"/>
              </a:tabLst>
            </a:pPr>
            <a:r>
              <a:rPr sz="1200" b="1">
                <a:solidFill>
                  <a:srgbClr val="FFFFFF"/>
                </a:solidFill>
                <a:latin typeface="KPMG Bold"/>
                <a:cs typeface="KPMG Bold"/>
              </a:rPr>
              <a:t> 	</a:t>
            </a:r>
            <a:r>
              <a:rPr lang="en-SG" sz="1200" b="1" spc="5">
                <a:latin typeface="KPMG Bold"/>
                <a:cs typeface="KPMG Bold"/>
              </a:rPr>
              <a:t>Regulatory engagement	</a:t>
            </a:r>
            <a:r>
              <a:rPr lang="en-SG" sz="1200" b="1">
                <a:latin typeface="KPMG Bold"/>
                <a:cs typeface="KPMG Bold"/>
              </a:rPr>
              <a:t>Strategy	</a:t>
            </a:r>
            <a:r>
              <a:rPr lang="en-SG" sz="1800" b="1" spc="7" baseline="4629">
                <a:latin typeface="KPMG Bold"/>
                <a:cs typeface="KPMG Bold"/>
              </a:rPr>
              <a:t>Customer</a:t>
            </a:r>
            <a:r>
              <a:rPr lang="en-SG" sz="1800" b="1" spc="-67" baseline="4629">
                <a:latin typeface="KPMG Bold"/>
                <a:cs typeface="KPMG Bold"/>
              </a:rPr>
              <a:t> </a:t>
            </a:r>
            <a:r>
              <a:rPr lang="en-SG" sz="1800" b="1" spc="7" baseline="4629">
                <a:latin typeface="KPMG Bold"/>
                <a:cs typeface="KPMG Bold"/>
              </a:rPr>
              <a:t>centricity</a:t>
            </a:r>
            <a:endParaRPr sz="1800" baseline="4629">
              <a:latin typeface="KPMG Bold"/>
              <a:cs typeface="KPMG Bold"/>
            </a:endParaRPr>
          </a:p>
          <a:p>
            <a:pPr>
              <a:lnSpc>
                <a:spcPct val="100000"/>
              </a:lnSpc>
            </a:pPr>
            <a:endParaRPr sz="1300">
              <a:latin typeface="KPMG Bold"/>
              <a:cs typeface="KPMG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KPMG Bold"/>
              <a:cs typeface="KPMG Bold"/>
            </a:endParaRPr>
          </a:p>
          <a:p>
            <a:pPr marL="118745" indent="-119380">
              <a:lnSpc>
                <a:spcPct val="100000"/>
              </a:lnSpc>
              <a:buAutoNum type="arabicPeriod" startAt="3"/>
              <a:tabLst>
                <a:tab pos="119380" algn="l"/>
              </a:tabLst>
            </a:pPr>
            <a:r>
              <a:rPr sz="1450" b="1" spc="10">
                <a:solidFill>
                  <a:srgbClr val="CA6702"/>
                </a:solidFill>
                <a:latin typeface="KPMG Bold"/>
                <a:cs typeface="KPMG Bold"/>
              </a:rPr>
              <a:t>The </a:t>
            </a:r>
            <a:r>
              <a:rPr sz="1450" b="1" spc="5">
                <a:solidFill>
                  <a:srgbClr val="CA6702"/>
                </a:solidFill>
                <a:latin typeface="KPMG Bold"/>
                <a:cs typeface="KPMG Bold"/>
              </a:rPr>
              <a:t>physical</a:t>
            </a:r>
            <a:r>
              <a:rPr sz="1450" b="1" spc="-15">
                <a:solidFill>
                  <a:srgbClr val="CA6702"/>
                </a:solidFill>
                <a:latin typeface="KPMG Bold"/>
                <a:cs typeface="KPMG Bold"/>
              </a:rPr>
              <a:t> </a:t>
            </a:r>
            <a:r>
              <a:rPr sz="1450" b="1" spc="5">
                <a:solidFill>
                  <a:srgbClr val="CA6702"/>
                </a:solidFill>
                <a:latin typeface="KPMG Bold"/>
                <a:cs typeface="KPMG Bold"/>
              </a:rPr>
              <a:t>environment</a:t>
            </a:r>
            <a:endParaRPr sz="1450">
              <a:solidFill>
                <a:srgbClr val="CA6702"/>
              </a:solidFill>
              <a:latin typeface="KPMG Bold"/>
              <a:cs typeface="KPMG Bold"/>
            </a:endParaRPr>
          </a:p>
        </p:txBody>
      </p:sp>
      <p:sp>
        <p:nvSpPr>
          <p:cNvPr id="140" name="object 56">
            <a:extLst>
              <a:ext uri="{FF2B5EF4-FFF2-40B4-BE49-F238E27FC236}">
                <a16:creationId xmlns:a16="http://schemas.microsoft.com/office/drawing/2014/main" id="{82DC2608-813F-4A06-2658-750A7CB6EB01}"/>
              </a:ext>
            </a:extLst>
          </p:cNvPr>
          <p:cNvSpPr/>
          <p:nvPr/>
        </p:nvSpPr>
        <p:spPr>
          <a:xfrm>
            <a:off x="5360132" y="3676400"/>
            <a:ext cx="1004608" cy="202565"/>
          </a:xfrm>
          <a:custGeom>
            <a:avLst/>
            <a:gdLst/>
            <a:ahLst/>
            <a:cxnLst/>
            <a:rect l="l" t="t" r="r" b="b"/>
            <a:pathLst>
              <a:path w="1372870" h="202565">
                <a:moveTo>
                  <a:pt x="1271206" y="0"/>
                </a:moveTo>
                <a:lnTo>
                  <a:pt x="101053" y="0"/>
                </a:lnTo>
                <a:lnTo>
                  <a:pt x="61716" y="7942"/>
                </a:lnTo>
                <a:lnTo>
                  <a:pt x="29595" y="29600"/>
                </a:lnTo>
                <a:lnTo>
                  <a:pt x="7940" y="61722"/>
                </a:lnTo>
                <a:lnTo>
                  <a:pt x="0" y="101053"/>
                </a:lnTo>
                <a:lnTo>
                  <a:pt x="7940" y="140391"/>
                </a:lnTo>
                <a:lnTo>
                  <a:pt x="29595" y="172512"/>
                </a:lnTo>
                <a:lnTo>
                  <a:pt x="61716" y="194167"/>
                </a:lnTo>
                <a:lnTo>
                  <a:pt x="101053" y="202107"/>
                </a:lnTo>
                <a:lnTo>
                  <a:pt x="1271206" y="202107"/>
                </a:lnTo>
                <a:lnTo>
                  <a:pt x="1310538" y="194167"/>
                </a:lnTo>
                <a:lnTo>
                  <a:pt x="1342659" y="172512"/>
                </a:lnTo>
                <a:lnTo>
                  <a:pt x="1364318" y="140391"/>
                </a:lnTo>
                <a:lnTo>
                  <a:pt x="1372260" y="101053"/>
                </a:lnTo>
                <a:lnTo>
                  <a:pt x="1364318" y="61721"/>
                </a:lnTo>
                <a:lnTo>
                  <a:pt x="1342659" y="29600"/>
                </a:lnTo>
                <a:lnTo>
                  <a:pt x="1310538" y="7942"/>
                </a:lnTo>
                <a:lnTo>
                  <a:pt x="1271206" y="0"/>
                </a:lnTo>
                <a:close/>
              </a:path>
            </a:pathLst>
          </a:custGeom>
          <a:solidFill>
            <a:srgbClr val="CA6702"/>
          </a:solidFill>
          <a:ln>
            <a:solidFill>
              <a:srgbClr val="CA67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57">
            <a:extLst>
              <a:ext uri="{FF2B5EF4-FFF2-40B4-BE49-F238E27FC236}">
                <a16:creationId xmlns:a16="http://schemas.microsoft.com/office/drawing/2014/main" id="{52A190AE-2398-15DF-EAEB-CA5514D32798}"/>
              </a:ext>
            </a:extLst>
          </p:cNvPr>
          <p:cNvSpPr txBox="1"/>
          <p:nvPr/>
        </p:nvSpPr>
        <p:spPr>
          <a:xfrm>
            <a:off x="5478305" y="3663250"/>
            <a:ext cx="756558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1200" b="1">
                <a:solidFill>
                  <a:srgbClr val="FFFFFF"/>
                </a:solidFill>
                <a:latin typeface="KPMG Bold"/>
                <a:cs typeface="KPMG Bold"/>
              </a:rPr>
              <a:t>Office locations</a:t>
            </a:r>
            <a:endParaRPr sz="1200">
              <a:latin typeface="KPMG Bold"/>
              <a:cs typeface="KPMG Bold"/>
            </a:endParaRPr>
          </a:p>
        </p:txBody>
      </p:sp>
      <p:sp>
        <p:nvSpPr>
          <p:cNvPr id="144" name="object 6">
            <a:extLst>
              <a:ext uri="{FF2B5EF4-FFF2-40B4-BE49-F238E27FC236}">
                <a16:creationId xmlns:a16="http://schemas.microsoft.com/office/drawing/2014/main" id="{B92716C9-5269-E9F9-3960-E6286F0E03FD}"/>
              </a:ext>
            </a:extLst>
          </p:cNvPr>
          <p:cNvSpPr txBox="1"/>
          <p:nvPr/>
        </p:nvSpPr>
        <p:spPr>
          <a:xfrm>
            <a:off x="634999" y="1259252"/>
            <a:ext cx="3788428" cy="1743362"/>
          </a:xfrm>
          <a:prstGeom prst="rect">
            <a:avLst/>
          </a:prstGeom>
          <a:noFill/>
          <a:ln>
            <a:solidFill>
              <a:srgbClr val="BB3E03"/>
            </a:solidFill>
          </a:ln>
        </p:spPr>
        <p:txBody>
          <a:bodyPr vert="horz" wrap="square" lIns="0" tIns="66675" rIns="0" bIns="0" rtlCol="0" anchor="ctr">
            <a:spAutoFit/>
          </a:bodyPr>
          <a:lstStyle/>
          <a:p>
            <a:pPr marL="107950" marR="171450" algn="just">
              <a:lnSpc>
                <a:spcPct val="111100"/>
              </a:lnSpc>
              <a:spcBef>
                <a:spcPts val="525"/>
              </a:spcBef>
            </a:pPr>
            <a:r>
              <a:rPr sz="1100" spc="-20">
                <a:cs typeface="Lucida Sans"/>
              </a:rPr>
              <a:t>Culture</a:t>
            </a:r>
            <a:r>
              <a:rPr sz="1100" spc="-30">
                <a:cs typeface="Lucida Sans"/>
              </a:rPr>
              <a:t> </a:t>
            </a:r>
            <a:r>
              <a:rPr sz="1100" spc="-10">
                <a:cs typeface="Lucida Sans"/>
              </a:rPr>
              <a:t>and</a:t>
            </a:r>
            <a:r>
              <a:rPr lang="en-US" sz="1100" spc="-70">
                <a:cs typeface="Lucida Sans"/>
              </a:rPr>
              <a:t> </a:t>
            </a:r>
            <a:r>
              <a:rPr sz="1100" spc="-10">
                <a:cs typeface="Lucida Sans"/>
              </a:rPr>
              <a:t>Accountability</a:t>
            </a:r>
            <a:r>
              <a:rPr sz="1100" spc="-30">
                <a:cs typeface="Lucida Sans"/>
              </a:rPr>
              <a:t> </a:t>
            </a:r>
            <a:r>
              <a:rPr sz="1100" spc="-10">
                <a:cs typeface="Lucida Sans"/>
              </a:rPr>
              <a:t>are</a:t>
            </a:r>
            <a:r>
              <a:rPr sz="1100" spc="-25">
                <a:cs typeface="Lucida Sans"/>
              </a:rPr>
              <a:t> </a:t>
            </a:r>
            <a:r>
              <a:rPr sz="1100" spc="-20">
                <a:cs typeface="Lucida Sans"/>
              </a:rPr>
              <a:t>not</a:t>
            </a:r>
            <a:r>
              <a:rPr sz="1100" spc="-30">
                <a:cs typeface="Lucida Sans"/>
              </a:rPr>
              <a:t> </a:t>
            </a:r>
            <a:r>
              <a:rPr sz="1100" spc="15">
                <a:cs typeface="Lucida Sans"/>
              </a:rPr>
              <a:t>new</a:t>
            </a:r>
            <a:r>
              <a:rPr sz="1100" spc="-25">
                <a:cs typeface="Lucida Sans"/>
              </a:rPr>
              <a:t> </a:t>
            </a:r>
            <a:r>
              <a:rPr sz="1100" spc="-15">
                <a:cs typeface="Lucida Sans"/>
              </a:rPr>
              <a:t>concepts,</a:t>
            </a:r>
            <a:r>
              <a:rPr sz="1100" spc="-25">
                <a:cs typeface="Lucida Sans"/>
              </a:rPr>
              <a:t> </a:t>
            </a:r>
            <a:r>
              <a:rPr sz="1100" spc="-5">
                <a:cs typeface="Lucida Sans"/>
              </a:rPr>
              <a:t>however,</a:t>
            </a:r>
            <a:r>
              <a:rPr sz="1100" spc="-30">
                <a:cs typeface="Lucida Sans"/>
              </a:rPr>
              <a:t> </a:t>
            </a:r>
            <a:r>
              <a:rPr sz="1100" spc="-20">
                <a:cs typeface="Lucida Sans"/>
              </a:rPr>
              <a:t>for</a:t>
            </a:r>
            <a:r>
              <a:rPr sz="1100" spc="-25">
                <a:cs typeface="Lucida Sans"/>
              </a:rPr>
              <a:t> </a:t>
            </a:r>
            <a:r>
              <a:rPr sz="1100">
                <a:cs typeface="Lucida Sans"/>
              </a:rPr>
              <a:t>many</a:t>
            </a:r>
            <a:r>
              <a:rPr sz="1100" spc="-25">
                <a:cs typeface="Lucida Sans"/>
              </a:rPr>
              <a:t> </a:t>
            </a:r>
            <a:r>
              <a:rPr sz="1100" spc="-15">
                <a:cs typeface="Lucida Sans"/>
              </a:rPr>
              <a:t>organisations,</a:t>
            </a:r>
            <a:r>
              <a:rPr sz="1100" spc="-30">
                <a:cs typeface="Lucida Sans"/>
              </a:rPr>
              <a:t> </a:t>
            </a:r>
            <a:r>
              <a:rPr sz="1100" spc="-5">
                <a:cs typeface="Lucida Sans"/>
              </a:rPr>
              <a:t>driving</a:t>
            </a:r>
            <a:r>
              <a:rPr sz="1100" spc="-25">
                <a:cs typeface="Lucida Sans"/>
              </a:rPr>
              <a:t> </a:t>
            </a:r>
            <a:r>
              <a:rPr sz="1100">
                <a:cs typeface="Lucida Sans"/>
              </a:rPr>
              <a:t>a</a:t>
            </a:r>
            <a:r>
              <a:rPr sz="1100" spc="-25">
                <a:cs typeface="Lucida Sans"/>
              </a:rPr>
              <a:t> </a:t>
            </a:r>
            <a:r>
              <a:rPr sz="1100" spc="-15">
                <a:cs typeface="Lucida Sans"/>
              </a:rPr>
              <a:t>culture</a:t>
            </a:r>
            <a:r>
              <a:rPr sz="1100" spc="-30">
                <a:cs typeface="Lucida Sans"/>
              </a:rPr>
              <a:t> </a:t>
            </a:r>
            <a:r>
              <a:rPr sz="1100" spc="-20">
                <a:cs typeface="Lucida Sans"/>
              </a:rPr>
              <a:t>of</a:t>
            </a:r>
            <a:r>
              <a:rPr sz="1100" spc="-25">
                <a:cs typeface="Lucida Sans"/>
              </a:rPr>
              <a:t> </a:t>
            </a:r>
            <a:r>
              <a:rPr sz="1100" spc="-10">
                <a:cs typeface="Lucida Sans"/>
              </a:rPr>
              <a:t>accountability </a:t>
            </a:r>
            <a:r>
              <a:rPr sz="1100" spc="-5">
                <a:cs typeface="Lucida Sans"/>
              </a:rPr>
              <a:t>seems </a:t>
            </a:r>
            <a:r>
              <a:rPr sz="1100" spc="-25">
                <a:cs typeface="Lucida Sans"/>
              </a:rPr>
              <a:t>like </a:t>
            </a:r>
            <a:r>
              <a:rPr sz="1100" spc="-5">
                <a:cs typeface="Lucida Sans"/>
              </a:rPr>
              <a:t>an </a:t>
            </a:r>
            <a:r>
              <a:rPr sz="1100" spc="-15">
                <a:cs typeface="Lucida Sans"/>
              </a:rPr>
              <a:t>intangible </a:t>
            </a:r>
            <a:r>
              <a:rPr sz="1100" spc="-20">
                <a:cs typeface="Lucida Sans"/>
              </a:rPr>
              <a:t>feat </a:t>
            </a:r>
            <a:r>
              <a:rPr sz="1100">
                <a:cs typeface="Lucida Sans"/>
              </a:rPr>
              <a:t>with many </a:t>
            </a:r>
            <a:r>
              <a:rPr sz="1100" spc="-15">
                <a:cs typeface="Lucida Sans"/>
              </a:rPr>
              <a:t>organisations </a:t>
            </a:r>
            <a:r>
              <a:rPr sz="1100" spc="-10">
                <a:cs typeface="Lucida Sans"/>
              </a:rPr>
              <a:t>leaping </a:t>
            </a:r>
            <a:r>
              <a:rPr sz="1100" spc="-20">
                <a:cs typeface="Lucida Sans"/>
              </a:rPr>
              <a:t>to </a:t>
            </a:r>
            <a:r>
              <a:rPr sz="1100" spc="-10">
                <a:cs typeface="Lucida Sans"/>
              </a:rPr>
              <a:t>enhance </a:t>
            </a:r>
            <a:r>
              <a:rPr sz="1100" spc="-20">
                <a:cs typeface="Lucida Sans"/>
              </a:rPr>
              <a:t>the </a:t>
            </a:r>
            <a:r>
              <a:rPr sz="1100" spc="-15">
                <a:cs typeface="Lucida Sans"/>
              </a:rPr>
              <a:t>operating </a:t>
            </a:r>
            <a:r>
              <a:rPr sz="1100" spc="-5">
                <a:cs typeface="Lucida Sans"/>
              </a:rPr>
              <a:t>model </a:t>
            </a:r>
            <a:r>
              <a:rPr sz="1100" spc="-10">
                <a:cs typeface="Lucida Sans"/>
              </a:rPr>
              <a:t>without recognising  </a:t>
            </a:r>
            <a:r>
              <a:rPr sz="1100" spc="-20">
                <a:cs typeface="Lucida Sans"/>
              </a:rPr>
              <a:t>the</a:t>
            </a:r>
            <a:r>
              <a:rPr sz="1100" spc="-30">
                <a:cs typeface="Lucida Sans"/>
              </a:rPr>
              <a:t> </a:t>
            </a:r>
            <a:r>
              <a:rPr sz="1100" spc="-10">
                <a:cs typeface="Lucida Sans"/>
              </a:rPr>
              <a:t>need</a:t>
            </a:r>
            <a:r>
              <a:rPr sz="1100" spc="-25">
                <a:cs typeface="Lucida Sans"/>
              </a:rPr>
              <a:t> </a:t>
            </a:r>
            <a:r>
              <a:rPr sz="1100" spc="-20">
                <a:cs typeface="Lucida Sans"/>
              </a:rPr>
              <a:t>to</a:t>
            </a:r>
            <a:r>
              <a:rPr sz="1100" spc="-25">
                <a:cs typeface="Lucida Sans"/>
              </a:rPr>
              <a:t> </a:t>
            </a:r>
            <a:r>
              <a:rPr sz="1100" spc="-5">
                <a:cs typeface="Lucida Sans"/>
              </a:rPr>
              <a:t>manage</a:t>
            </a:r>
            <a:r>
              <a:rPr sz="1100" spc="-25">
                <a:cs typeface="Lucida Sans"/>
              </a:rPr>
              <a:t> </a:t>
            </a:r>
            <a:r>
              <a:rPr sz="1100" spc="-20">
                <a:cs typeface="Lucida Sans"/>
              </a:rPr>
              <a:t>the</a:t>
            </a:r>
            <a:r>
              <a:rPr sz="1100" spc="-30">
                <a:cs typeface="Lucida Sans"/>
              </a:rPr>
              <a:t> </a:t>
            </a:r>
            <a:r>
              <a:rPr sz="1100" spc="-5">
                <a:cs typeface="Lucida Sans"/>
              </a:rPr>
              <a:t>human</a:t>
            </a:r>
            <a:r>
              <a:rPr sz="1100" spc="-25">
                <a:cs typeface="Lucida Sans"/>
              </a:rPr>
              <a:t> </a:t>
            </a:r>
            <a:r>
              <a:rPr sz="1100" spc="-20">
                <a:cs typeface="Lucida Sans"/>
              </a:rPr>
              <a:t>factors.</a:t>
            </a:r>
            <a:r>
              <a:rPr sz="1100" spc="-195">
                <a:cs typeface="Lucida Sans"/>
              </a:rPr>
              <a:t> </a:t>
            </a:r>
            <a:r>
              <a:rPr sz="1100" spc="-15">
                <a:cs typeface="Lucida Sans"/>
              </a:rPr>
              <a:t>This</a:t>
            </a:r>
            <a:r>
              <a:rPr sz="1100" spc="-25">
                <a:cs typeface="Lucida Sans"/>
              </a:rPr>
              <a:t> </a:t>
            </a:r>
            <a:r>
              <a:rPr sz="1100" spc="-10">
                <a:cs typeface="Lucida Sans"/>
              </a:rPr>
              <a:t>can</a:t>
            </a:r>
            <a:r>
              <a:rPr sz="1100" spc="-30">
                <a:cs typeface="Lucida Sans"/>
              </a:rPr>
              <a:t> </a:t>
            </a:r>
            <a:r>
              <a:rPr sz="1100" spc="-10">
                <a:cs typeface="Lucida Sans"/>
              </a:rPr>
              <a:t>be</a:t>
            </a:r>
            <a:r>
              <a:rPr sz="1100" spc="-25">
                <a:cs typeface="Lucida Sans"/>
              </a:rPr>
              <a:t> </a:t>
            </a:r>
            <a:r>
              <a:rPr sz="1100">
                <a:cs typeface="Lucida Sans"/>
              </a:rPr>
              <a:t>a</a:t>
            </a:r>
            <a:r>
              <a:rPr sz="1100" spc="-25">
                <a:cs typeface="Lucida Sans"/>
              </a:rPr>
              <a:t> </a:t>
            </a:r>
            <a:r>
              <a:rPr sz="1100" spc="-10">
                <a:cs typeface="Lucida Sans"/>
              </a:rPr>
              <a:t>costly</a:t>
            </a:r>
            <a:r>
              <a:rPr sz="1100" spc="-25">
                <a:cs typeface="Lucida Sans"/>
              </a:rPr>
              <a:t> </a:t>
            </a:r>
            <a:r>
              <a:rPr sz="1100" spc="-10">
                <a:cs typeface="Lucida Sans"/>
              </a:rPr>
              <a:t>oversight</a:t>
            </a:r>
            <a:r>
              <a:rPr sz="1100" spc="-30">
                <a:cs typeface="Lucida Sans"/>
              </a:rPr>
              <a:t> </a:t>
            </a:r>
            <a:r>
              <a:rPr sz="1100" spc="-10">
                <a:cs typeface="Lucida Sans"/>
              </a:rPr>
              <a:t>and</a:t>
            </a:r>
            <a:r>
              <a:rPr sz="1100" spc="-25">
                <a:cs typeface="Lucida Sans"/>
              </a:rPr>
              <a:t> </a:t>
            </a:r>
            <a:r>
              <a:rPr sz="1100" spc="-10">
                <a:cs typeface="Lucida Sans"/>
              </a:rPr>
              <a:t>without</a:t>
            </a:r>
            <a:r>
              <a:rPr sz="1100" spc="-25">
                <a:cs typeface="Lucida Sans"/>
              </a:rPr>
              <a:t> </a:t>
            </a:r>
            <a:r>
              <a:rPr sz="1100" spc="-10">
                <a:cs typeface="Lucida Sans"/>
              </a:rPr>
              <a:t>considering</a:t>
            </a:r>
            <a:r>
              <a:rPr sz="1100" spc="-25">
                <a:cs typeface="Lucida Sans"/>
              </a:rPr>
              <a:t> </a:t>
            </a:r>
            <a:r>
              <a:rPr sz="1100">
                <a:cs typeface="Lucida Sans"/>
              </a:rPr>
              <a:t>a</a:t>
            </a:r>
            <a:r>
              <a:rPr sz="1100" spc="-25">
                <a:cs typeface="Lucida Sans"/>
              </a:rPr>
              <a:t> </a:t>
            </a:r>
            <a:r>
              <a:rPr sz="1100" spc="-15">
                <a:cs typeface="Lucida Sans"/>
              </a:rPr>
              <a:t>unified</a:t>
            </a:r>
            <a:r>
              <a:rPr sz="1100" spc="-30">
                <a:cs typeface="Lucida Sans"/>
              </a:rPr>
              <a:t> </a:t>
            </a:r>
            <a:r>
              <a:rPr sz="1100" spc="-15">
                <a:cs typeface="Lucida Sans"/>
              </a:rPr>
              <a:t>approach</a:t>
            </a:r>
            <a:r>
              <a:rPr sz="1100" spc="-25">
                <a:cs typeface="Lucida Sans"/>
              </a:rPr>
              <a:t> </a:t>
            </a:r>
            <a:r>
              <a:rPr sz="1100" spc="-10">
                <a:cs typeface="Lucida Sans"/>
              </a:rPr>
              <a:t>and  </a:t>
            </a:r>
            <a:r>
              <a:rPr sz="1100" spc="-15">
                <a:cs typeface="Lucida Sans"/>
              </a:rPr>
              <a:t>mindset</a:t>
            </a:r>
            <a:r>
              <a:rPr sz="1100" spc="-35">
                <a:cs typeface="Lucida Sans"/>
              </a:rPr>
              <a:t> </a:t>
            </a:r>
            <a:r>
              <a:rPr sz="1100" spc="-20">
                <a:cs typeface="Lucida Sans"/>
              </a:rPr>
              <a:t>to</a:t>
            </a:r>
            <a:r>
              <a:rPr sz="1100" spc="-35">
                <a:cs typeface="Lucida Sans"/>
              </a:rPr>
              <a:t> </a:t>
            </a:r>
            <a:r>
              <a:rPr sz="1100">
                <a:cs typeface="Lucida Sans"/>
              </a:rPr>
              <a:t>drive</a:t>
            </a:r>
            <a:r>
              <a:rPr sz="1100" spc="-35">
                <a:cs typeface="Lucida Sans"/>
              </a:rPr>
              <a:t> </a:t>
            </a:r>
            <a:r>
              <a:rPr sz="1100" spc="-15">
                <a:cs typeface="Lucida Sans"/>
              </a:rPr>
              <a:t>accountability,</a:t>
            </a:r>
            <a:r>
              <a:rPr sz="1100" spc="-30">
                <a:cs typeface="Lucida Sans"/>
              </a:rPr>
              <a:t> </a:t>
            </a:r>
            <a:r>
              <a:rPr sz="1100" spc="-20">
                <a:cs typeface="Lucida Sans"/>
              </a:rPr>
              <a:t>the</a:t>
            </a:r>
            <a:r>
              <a:rPr sz="1100" spc="-35">
                <a:cs typeface="Lucida Sans"/>
              </a:rPr>
              <a:t> </a:t>
            </a:r>
            <a:r>
              <a:rPr sz="1100" spc="-15">
                <a:cs typeface="Lucida Sans"/>
              </a:rPr>
              <a:t>desired</a:t>
            </a:r>
            <a:r>
              <a:rPr sz="1100" spc="-35">
                <a:cs typeface="Lucida Sans"/>
              </a:rPr>
              <a:t> </a:t>
            </a:r>
            <a:r>
              <a:rPr sz="1100" spc="-20">
                <a:cs typeface="Lucida Sans"/>
              </a:rPr>
              <a:t>benefit</a:t>
            </a:r>
            <a:r>
              <a:rPr sz="1100" spc="-35">
                <a:cs typeface="Lucida Sans"/>
              </a:rPr>
              <a:t> </a:t>
            </a:r>
            <a:r>
              <a:rPr sz="1100" spc="-10">
                <a:cs typeface="Lucida Sans"/>
              </a:rPr>
              <a:t>and</a:t>
            </a:r>
            <a:r>
              <a:rPr sz="1100" spc="-30">
                <a:cs typeface="Lucida Sans"/>
              </a:rPr>
              <a:t> </a:t>
            </a:r>
            <a:r>
              <a:rPr sz="1100" spc="-20">
                <a:cs typeface="Lucida Sans"/>
              </a:rPr>
              <a:t>return</a:t>
            </a:r>
            <a:r>
              <a:rPr sz="1100" spc="-35">
                <a:cs typeface="Lucida Sans"/>
              </a:rPr>
              <a:t> </a:t>
            </a:r>
            <a:r>
              <a:rPr sz="1100" spc="5">
                <a:cs typeface="Lucida Sans"/>
              </a:rPr>
              <a:t>will</a:t>
            </a:r>
            <a:r>
              <a:rPr sz="1100" spc="-35">
                <a:cs typeface="Lucida Sans"/>
              </a:rPr>
              <a:t> </a:t>
            </a:r>
            <a:r>
              <a:rPr sz="1100" spc="-20">
                <a:cs typeface="Lucida Sans"/>
              </a:rPr>
              <a:t>not</a:t>
            </a:r>
            <a:r>
              <a:rPr sz="1100" spc="-30">
                <a:cs typeface="Lucida Sans"/>
              </a:rPr>
              <a:t> </a:t>
            </a:r>
            <a:r>
              <a:rPr sz="1100" spc="-10">
                <a:cs typeface="Lucida Sans"/>
              </a:rPr>
              <a:t>be</a:t>
            </a:r>
            <a:r>
              <a:rPr sz="1100" spc="-35">
                <a:cs typeface="Lucida Sans"/>
              </a:rPr>
              <a:t> </a:t>
            </a:r>
            <a:r>
              <a:rPr lang="en-SG" sz="1100" spc="-15" err="1">
                <a:cs typeface="Lucida Sans"/>
              </a:rPr>
              <a:t>realised</a:t>
            </a:r>
            <a:r>
              <a:rPr sz="1100" spc="-15">
                <a:cs typeface="Lucida Sans"/>
              </a:rPr>
              <a:t>.</a:t>
            </a:r>
            <a:endParaRPr lang="en-SG" sz="1100">
              <a:cs typeface="Lucida Sans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F12C232-9BD9-BEFE-22EC-1E5A816DD181}"/>
              </a:ext>
            </a:extLst>
          </p:cNvPr>
          <p:cNvGrpSpPr/>
          <p:nvPr/>
        </p:nvGrpSpPr>
        <p:grpSpPr>
          <a:xfrm>
            <a:off x="701209" y="3349813"/>
            <a:ext cx="3778543" cy="1970041"/>
            <a:chOff x="701209" y="3654610"/>
            <a:chExt cx="3778543" cy="1970041"/>
          </a:xfrm>
        </p:grpSpPr>
        <p:sp>
          <p:nvSpPr>
            <p:cNvPr id="157" name="object 10">
              <a:extLst>
                <a:ext uri="{FF2B5EF4-FFF2-40B4-BE49-F238E27FC236}">
                  <a16:creationId xmlns:a16="http://schemas.microsoft.com/office/drawing/2014/main" id="{F2A1E8F9-0D19-CF02-3F37-CBE3509DA9DE}"/>
                </a:ext>
              </a:extLst>
            </p:cNvPr>
            <p:cNvSpPr txBox="1"/>
            <p:nvPr/>
          </p:nvSpPr>
          <p:spPr>
            <a:xfrm>
              <a:off x="701209" y="4717993"/>
              <a:ext cx="3761482" cy="906658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521334">
                <a:lnSpc>
                  <a:spcPct val="100000"/>
                </a:lnSpc>
                <a:spcBef>
                  <a:spcPts val="350"/>
                </a:spcBef>
                <a:spcAft>
                  <a:spcPts val="600"/>
                </a:spcAft>
              </a:pPr>
              <a:r>
                <a:rPr sz="1100" b="1">
                  <a:solidFill>
                    <a:srgbClr val="BB3E03"/>
                  </a:solidFill>
                  <a:cs typeface="Lucida Sans"/>
                </a:rPr>
                <a:t>What </a:t>
              </a:r>
              <a:r>
                <a:rPr sz="1100" b="1" spc="-60">
                  <a:solidFill>
                    <a:srgbClr val="BB3E03"/>
                  </a:solidFill>
                  <a:cs typeface="Lucida Sans"/>
                </a:rPr>
                <a:t>is</a:t>
              </a:r>
              <a:r>
                <a:rPr sz="1100" b="1" spc="-95">
                  <a:solidFill>
                    <a:srgbClr val="BB3E03"/>
                  </a:solidFill>
                  <a:cs typeface="Lucida Sans"/>
                </a:rPr>
                <a:t> </a:t>
              </a:r>
              <a:r>
                <a:rPr lang="en-US" sz="1100" b="1" spc="-40">
                  <a:solidFill>
                    <a:srgbClr val="BB3E03"/>
                  </a:solidFill>
                  <a:cs typeface="Lucida Sans"/>
                </a:rPr>
                <a:t>Accountability</a:t>
              </a:r>
              <a:r>
                <a:rPr sz="1100" b="1" spc="-40">
                  <a:solidFill>
                    <a:srgbClr val="BB3E03"/>
                  </a:solidFill>
                  <a:cs typeface="Lucida Sans"/>
                </a:rPr>
                <a:t>:</a:t>
              </a:r>
              <a:endParaRPr sz="1100">
                <a:solidFill>
                  <a:srgbClr val="BB3E03"/>
                </a:solidFill>
                <a:cs typeface="Lucida Sans"/>
              </a:endParaRPr>
            </a:p>
            <a:p>
              <a:pPr marL="521334" marR="5080">
                <a:lnSpc>
                  <a:spcPts val="1200"/>
                </a:lnSpc>
                <a:spcBef>
                  <a:spcPts val="40"/>
                </a:spcBef>
              </a:pPr>
              <a:r>
                <a:rPr lang="en-SG" sz="1100" spc="-5">
                  <a:solidFill>
                    <a:srgbClr val="000000"/>
                  </a:solidFill>
                  <a:latin typeface="Arial"/>
                  <a:cs typeface="Arial"/>
                </a:rPr>
                <a:t>Accountability refers to the obligation or willingness  of individuals, organisations, or institutions to take</a:t>
              </a:r>
            </a:p>
            <a:p>
              <a:pPr marL="521334" marR="5080">
                <a:lnSpc>
                  <a:spcPts val="1200"/>
                </a:lnSpc>
                <a:spcBef>
                  <a:spcPts val="40"/>
                </a:spcBef>
              </a:pPr>
              <a:r>
                <a:rPr lang="en-SG" sz="1100" spc="-5">
                  <a:solidFill>
                    <a:srgbClr val="000000"/>
                  </a:solidFill>
                  <a:latin typeface="Arial"/>
                  <a:cs typeface="Arial"/>
                </a:rPr>
                <a:t>responsibility for their actions, decisions, and their impact on others. </a:t>
              </a:r>
            </a:p>
          </p:txBody>
        </p:sp>
        <p:sp>
          <p:nvSpPr>
            <p:cNvPr id="145" name="object 10">
              <a:extLst>
                <a:ext uri="{FF2B5EF4-FFF2-40B4-BE49-F238E27FC236}">
                  <a16:creationId xmlns:a16="http://schemas.microsoft.com/office/drawing/2014/main" id="{13767388-F4A0-2656-9938-770D3CD2BA1A}"/>
                </a:ext>
              </a:extLst>
            </p:cNvPr>
            <p:cNvSpPr txBox="1"/>
            <p:nvPr/>
          </p:nvSpPr>
          <p:spPr>
            <a:xfrm>
              <a:off x="718270" y="3654610"/>
              <a:ext cx="3761482" cy="752770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521334">
                <a:lnSpc>
                  <a:spcPct val="100000"/>
                </a:lnSpc>
                <a:spcBef>
                  <a:spcPts val="350"/>
                </a:spcBef>
                <a:spcAft>
                  <a:spcPts val="600"/>
                </a:spcAft>
              </a:pPr>
              <a:r>
                <a:rPr sz="1100" b="1">
                  <a:solidFill>
                    <a:srgbClr val="BB3E03"/>
                  </a:solidFill>
                  <a:cs typeface="Lucida Sans"/>
                </a:rPr>
                <a:t>What </a:t>
              </a:r>
              <a:r>
                <a:rPr sz="1100" b="1" spc="-60">
                  <a:solidFill>
                    <a:srgbClr val="BB3E03"/>
                  </a:solidFill>
                  <a:cs typeface="Lucida Sans"/>
                </a:rPr>
                <a:t>is</a:t>
              </a:r>
              <a:r>
                <a:rPr sz="1100" b="1" spc="-95">
                  <a:solidFill>
                    <a:srgbClr val="BB3E03"/>
                  </a:solidFill>
                  <a:cs typeface="Lucida Sans"/>
                </a:rPr>
                <a:t> </a:t>
              </a:r>
              <a:r>
                <a:rPr sz="1100" b="1" spc="-40">
                  <a:solidFill>
                    <a:srgbClr val="BB3E03"/>
                  </a:solidFill>
                  <a:cs typeface="Lucida Sans"/>
                </a:rPr>
                <a:t>Culture:</a:t>
              </a:r>
              <a:endParaRPr sz="1100">
                <a:solidFill>
                  <a:srgbClr val="BB3E03"/>
                </a:solidFill>
                <a:cs typeface="Lucida Sans"/>
              </a:endParaRPr>
            </a:p>
            <a:p>
              <a:pPr marL="521334" marR="5080">
                <a:lnSpc>
                  <a:spcPts val="1200"/>
                </a:lnSpc>
                <a:spcBef>
                  <a:spcPts val="40"/>
                </a:spcBef>
              </a:pPr>
              <a:r>
                <a:rPr sz="1100" spc="-5" err="1">
                  <a:solidFill>
                    <a:srgbClr val="000000"/>
                  </a:solidFill>
                  <a:latin typeface="Arial"/>
                  <a:cs typeface="Arial"/>
                </a:rPr>
                <a:t>Organisational</a:t>
              </a:r>
              <a:r>
                <a:rPr sz="1100" spc="-5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100" spc="-5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r>
                <a:rPr sz="1100" spc="-5">
                  <a:solidFill>
                    <a:srgbClr val="000000"/>
                  </a:solidFill>
                  <a:latin typeface="Arial"/>
                  <a:cs typeface="Arial"/>
                </a:rPr>
                <a:t>ulture determines how an </a:t>
              </a:r>
              <a:r>
                <a:rPr sz="1100" spc="-5" err="1">
                  <a:solidFill>
                    <a:srgbClr val="000000"/>
                  </a:solidFill>
                  <a:latin typeface="Arial"/>
                  <a:cs typeface="Arial"/>
                </a:rPr>
                <a:t>organisation</a:t>
              </a:r>
              <a:r>
                <a:rPr sz="1100" spc="-5">
                  <a:solidFill>
                    <a:srgbClr val="000000"/>
                  </a:solidFill>
                  <a:latin typeface="Arial"/>
                  <a:cs typeface="Arial"/>
                </a:rPr>
                <a:t> operates and gets things done in response to internal and</a:t>
              </a:r>
              <a:r>
                <a:rPr lang="en-US" sz="1100" spc="-5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sz="1100" spc="-5">
                  <a:solidFill>
                    <a:srgbClr val="000000"/>
                  </a:solidFill>
                  <a:latin typeface="Arial"/>
                  <a:cs typeface="Arial"/>
                </a:rPr>
                <a:t>external changes. </a:t>
              </a:r>
            </a:p>
          </p:txBody>
        </p:sp>
        <p:pic>
          <p:nvPicPr>
            <p:cNvPr id="159" name="Graphic 158" descr="Badge Question Mark with solid fill">
              <a:extLst>
                <a:ext uri="{FF2B5EF4-FFF2-40B4-BE49-F238E27FC236}">
                  <a16:creationId xmlns:a16="http://schemas.microsoft.com/office/drawing/2014/main" id="{918B5D4B-6B93-B8A0-7404-4A5D66EFA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3411" y="3774395"/>
              <a:ext cx="485487" cy="485487"/>
            </a:xfrm>
            <a:prstGeom prst="rect">
              <a:avLst/>
            </a:prstGeom>
          </p:spPr>
        </p:pic>
        <p:pic>
          <p:nvPicPr>
            <p:cNvPr id="160" name="Graphic 159" descr="Badge Question Mark with solid fill">
              <a:extLst>
                <a:ext uri="{FF2B5EF4-FFF2-40B4-BE49-F238E27FC236}">
                  <a16:creationId xmlns:a16="http://schemas.microsoft.com/office/drawing/2014/main" id="{447CCEFF-0CD4-276A-992D-25019D5E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8041" y="4970835"/>
              <a:ext cx="485487" cy="485487"/>
            </a:xfrm>
            <a:prstGeom prst="rect">
              <a:avLst/>
            </a:prstGeom>
          </p:spPr>
        </p:pic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4879B74-55AB-A3B9-F134-C2FDED40C335}"/>
              </a:ext>
            </a:extLst>
          </p:cNvPr>
          <p:cNvSpPr/>
          <p:nvPr/>
        </p:nvSpPr>
        <p:spPr>
          <a:xfrm>
            <a:off x="635000" y="6067484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0778"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Source: KPMG Global</a:t>
            </a:r>
            <a:endParaRPr kumimoji="0" lang="en-GB" sz="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4407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472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">
            <a:extLst>
              <a:ext uri="{FF2B5EF4-FFF2-40B4-BE49-F238E27FC236}">
                <a16:creationId xmlns:a16="http://schemas.microsoft.com/office/drawing/2014/main" id="{A7CAE173-B9DC-7629-D7B6-16D8E8484A8A}"/>
              </a:ext>
            </a:extLst>
          </p:cNvPr>
          <p:cNvSpPr/>
          <p:nvPr/>
        </p:nvSpPr>
        <p:spPr>
          <a:xfrm>
            <a:off x="7732320" y="3924500"/>
            <a:ext cx="2263775" cy="2002789"/>
          </a:xfrm>
          <a:custGeom>
            <a:avLst/>
            <a:gdLst/>
            <a:ahLst/>
            <a:cxnLst/>
            <a:rect l="l" t="t" r="r" b="b"/>
            <a:pathLst>
              <a:path w="2263775" h="2002789">
                <a:moveTo>
                  <a:pt x="1132369" y="0"/>
                </a:moveTo>
                <a:lnTo>
                  <a:pt x="1060634" y="23836"/>
                </a:lnTo>
                <a:lnTo>
                  <a:pt x="1027244" y="53631"/>
                </a:lnTo>
                <a:lnTo>
                  <a:pt x="996924" y="95345"/>
                </a:lnTo>
                <a:lnTo>
                  <a:pt x="30581" y="1768062"/>
                </a:lnTo>
                <a:lnTo>
                  <a:pt x="9268" y="1815338"/>
                </a:lnTo>
                <a:lnTo>
                  <a:pt x="0" y="1859383"/>
                </a:lnTo>
                <a:lnTo>
                  <a:pt x="2200" y="1899248"/>
                </a:lnTo>
                <a:lnTo>
                  <a:pt x="38703" y="1962655"/>
                </a:lnTo>
                <a:lnTo>
                  <a:pt x="71854" y="1984303"/>
                </a:lnTo>
                <a:lnTo>
                  <a:pt x="114169" y="1997986"/>
                </a:lnTo>
                <a:lnTo>
                  <a:pt x="165074" y="2002758"/>
                </a:lnTo>
                <a:lnTo>
                  <a:pt x="2097760" y="2002758"/>
                </a:lnTo>
                <a:lnTo>
                  <a:pt x="2149393" y="1997986"/>
                </a:lnTo>
                <a:lnTo>
                  <a:pt x="2192051" y="1984303"/>
                </a:lnTo>
                <a:lnTo>
                  <a:pt x="2225247" y="1962655"/>
                </a:lnTo>
                <a:lnTo>
                  <a:pt x="2261303" y="1899248"/>
                </a:lnTo>
                <a:lnTo>
                  <a:pt x="2263191" y="1859383"/>
                </a:lnTo>
                <a:lnTo>
                  <a:pt x="2253670" y="1815338"/>
                </a:lnTo>
                <a:lnTo>
                  <a:pt x="2232253" y="1768062"/>
                </a:lnTo>
                <a:lnTo>
                  <a:pt x="1265910" y="95345"/>
                </a:lnTo>
                <a:lnTo>
                  <a:pt x="1236422" y="53631"/>
                </a:lnTo>
                <a:lnTo>
                  <a:pt x="1203628" y="23836"/>
                </a:lnTo>
                <a:lnTo>
                  <a:pt x="1168590" y="5959"/>
                </a:lnTo>
                <a:lnTo>
                  <a:pt x="1132369" y="0"/>
                </a:lnTo>
                <a:close/>
              </a:path>
            </a:pathLst>
          </a:custGeom>
          <a:solidFill>
            <a:srgbClr val="CA6702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FBF3B312-363A-586E-2B71-6A6DB01C1B35}"/>
              </a:ext>
            </a:extLst>
          </p:cNvPr>
          <p:cNvSpPr/>
          <p:nvPr/>
        </p:nvSpPr>
        <p:spPr>
          <a:xfrm rot="10800000">
            <a:off x="9060363" y="3755572"/>
            <a:ext cx="2263775" cy="2002789"/>
          </a:xfrm>
          <a:custGeom>
            <a:avLst/>
            <a:gdLst/>
            <a:ahLst/>
            <a:cxnLst/>
            <a:rect l="l" t="t" r="r" b="b"/>
            <a:pathLst>
              <a:path w="2263775" h="2002789">
                <a:moveTo>
                  <a:pt x="1130821" y="0"/>
                </a:moveTo>
                <a:lnTo>
                  <a:pt x="1059562" y="23836"/>
                </a:lnTo>
                <a:lnTo>
                  <a:pt x="1026768" y="53631"/>
                </a:lnTo>
                <a:lnTo>
                  <a:pt x="997280" y="95345"/>
                </a:lnTo>
                <a:lnTo>
                  <a:pt x="30925" y="1768062"/>
                </a:lnTo>
                <a:lnTo>
                  <a:pt x="9513" y="1815338"/>
                </a:lnTo>
                <a:lnTo>
                  <a:pt x="0" y="1859383"/>
                </a:lnTo>
                <a:lnTo>
                  <a:pt x="1896" y="1899248"/>
                </a:lnTo>
                <a:lnTo>
                  <a:pt x="37969" y="1962655"/>
                </a:lnTo>
                <a:lnTo>
                  <a:pt x="71171" y="1984303"/>
                </a:lnTo>
                <a:lnTo>
                  <a:pt x="113833" y="1997986"/>
                </a:lnTo>
                <a:lnTo>
                  <a:pt x="165468" y="2002758"/>
                </a:lnTo>
                <a:lnTo>
                  <a:pt x="2098116" y="2002758"/>
                </a:lnTo>
                <a:lnTo>
                  <a:pt x="2149021" y="1997986"/>
                </a:lnTo>
                <a:lnTo>
                  <a:pt x="2191336" y="1984303"/>
                </a:lnTo>
                <a:lnTo>
                  <a:pt x="2224487" y="1962655"/>
                </a:lnTo>
                <a:lnTo>
                  <a:pt x="2260990" y="1899248"/>
                </a:lnTo>
                <a:lnTo>
                  <a:pt x="2263190" y="1859383"/>
                </a:lnTo>
                <a:lnTo>
                  <a:pt x="2253922" y="1815338"/>
                </a:lnTo>
                <a:lnTo>
                  <a:pt x="2232609" y="1768062"/>
                </a:lnTo>
                <a:lnTo>
                  <a:pt x="1266266" y="95345"/>
                </a:lnTo>
                <a:lnTo>
                  <a:pt x="1235946" y="53631"/>
                </a:lnTo>
                <a:lnTo>
                  <a:pt x="1202556" y="23836"/>
                </a:lnTo>
                <a:lnTo>
                  <a:pt x="1167160" y="5959"/>
                </a:lnTo>
                <a:lnTo>
                  <a:pt x="1130821" y="0"/>
                </a:lnTo>
                <a:close/>
              </a:path>
            </a:pathLst>
          </a:custGeom>
          <a:solidFill>
            <a:srgbClr val="94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2CC1A446-2A76-C29C-216E-EEE1F75CC9DB}"/>
              </a:ext>
            </a:extLst>
          </p:cNvPr>
          <p:cNvSpPr/>
          <p:nvPr/>
        </p:nvSpPr>
        <p:spPr>
          <a:xfrm rot="10800000">
            <a:off x="6398361" y="3742369"/>
            <a:ext cx="2263775" cy="2002789"/>
          </a:xfrm>
          <a:custGeom>
            <a:avLst/>
            <a:gdLst/>
            <a:ahLst/>
            <a:cxnLst/>
            <a:rect l="l" t="t" r="r" b="b"/>
            <a:pathLst>
              <a:path w="2263775" h="2002789">
                <a:moveTo>
                  <a:pt x="1130821" y="0"/>
                </a:moveTo>
                <a:lnTo>
                  <a:pt x="1059562" y="23836"/>
                </a:lnTo>
                <a:lnTo>
                  <a:pt x="1026768" y="53631"/>
                </a:lnTo>
                <a:lnTo>
                  <a:pt x="997280" y="95345"/>
                </a:lnTo>
                <a:lnTo>
                  <a:pt x="30925" y="1768062"/>
                </a:lnTo>
                <a:lnTo>
                  <a:pt x="9513" y="1815338"/>
                </a:lnTo>
                <a:lnTo>
                  <a:pt x="0" y="1859383"/>
                </a:lnTo>
                <a:lnTo>
                  <a:pt x="1896" y="1899248"/>
                </a:lnTo>
                <a:lnTo>
                  <a:pt x="37969" y="1962655"/>
                </a:lnTo>
                <a:lnTo>
                  <a:pt x="71171" y="1984303"/>
                </a:lnTo>
                <a:lnTo>
                  <a:pt x="113833" y="1997986"/>
                </a:lnTo>
                <a:lnTo>
                  <a:pt x="165468" y="2002758"/>
                </a:lnTo>
                <a:lnTo>
                  <a:pt x="2098116" y="2002758"/>
                </a:lnTo>
                <a:lnTo>
                  <a:pt x="2149021" y="1997986"/>
                </a:lnTo>
                <a:lnTo>
                  <a:pt x="2191336" y="1984303"/>
                </a:lnTo>
                <a:lnTo>
                  <a:pt x="2224487" y="1962655"/>
                </a:lnTo>
                <a:lnTo>
                  <a:pt x="2260990" y="1899248"/>
                </a:lnTo>
                <a:lnTo>
                  <a:pt x="2263190" y="1859383"/>
                </a:lnTo>
                <a:lnTo>
                  <a:pt x="2253922" y="1815338"/>
                </a:lnTo>
                <a:lnTo>
                  <a:pt x="2232609" y="1768062"/>
                </a:lnTo>
                <a:lnTo>
                  <a:pt x="1266266" y="95345"/>
                </a:lnTo>
                <a:lnTo>
                  <a:pt x="1235946" y="53631"/>
                </a:lnTo>
                <a:lnTo>
                  <a:pt x="1202556" y="23836"/>
                </a:lnTo>
                <a:lnTo>
                  <a:pt x="1167160" y="5959"/>
                </a:lnTo>
                <a:lnTo>
                  <a:pt x="1130821" y="0"/>
                </a:lnTo>
                <a:close/>
              </a:path>
            </a:pathLst>
          </a:custGeom>
          <a:solidFill>
            <a:srgbClr val="0A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431800"/>
            <a:ext cx="10564813" cy="533400"/>
          </a:xfrm>
        </p:spPr>
        <p:txBody>
          <a:bodyPr anchor="ctr"/>
          <a:lstStyle/>
          <a:p>
            <a:r>
              <a:rPr lang="en-SG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on Diversity, Equity, and Inclusion</a:t>
            </a:r>
            <a:endParaRPr lang="en-GB" sz="3200" b="1">
              <a:solidFill>
                <a:srgbClr val="9E2A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4879B74-55AB-A3B9-F134-C2FDED40C335}"/>
              </a:ext>
            </a:extLst>
          </p:cNvPr>
          <p:cNvSpPr/>
          <p:nvPr/>
        </p:nvSpPr>
        <p:spPr>
          <a:xfrm>
            <a:off x="635000" y="6067484"/>
            <a:ext cx="350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0778"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Source: KPMG Global, </a:t>
            </a:r>
            <a:r>
              <a:rPr lang="en-SG" sz="800" spc="-5">
                <a:latin typeface="Arial"/>
                <a:cs typeface="Arial"/>
              </a:rPr>
              <a:t>HBR: </a:t>
            </a:r>
            <a:r>
              <a:rPr lang="en-SG" sz="800">
                <a:latin typeface="Arial"/>
                <a:cs typeface="Arial"/>
              </a:rPr>
              <a:t>The Forgotten </a:t>
            </a:r>
            <a:r>
              <a:rPr lang="en-SG" sz="800" spc="-5">
                <a:latin typeface="Arial"/>
                <a:cs typeface="Arial"/>
              </a:rPr>
              <a:t>Dimension </a:t>
            </a:r>
            <a:r>
              <a:rPr lang="en-SG" sz="800">
                <a:latin typeface="Arial"/>
                <a:cs typeface="Arial"/>
              </a:rPr>
              <a:t>of Diversity</a:t>
            </a:r>
            <a:r>
              <a:rPr lang="en-SG" sz="800" spc="-25">
                <a:latin typeface="Arial"/>
                <a:cs typeface="Arial"/>
              </a:rPr>
              <a:t> </a:t>
            </a:r>
            <a:r>
              <a:rPr lang="en-SG" sz="800">
                <a:latin typeface="Arial"/>
                <a:cs typeface="Arial"/>
              </a:rPr>
              <a:t>(</a:t>
            </a:r>
            <a:r>
              <a:rPr lang="en-SG" sz="800" u="sng">
                <a:solidFill>
                  <a:srgbClr val="00B8F5"/>
                </a:solidFill>
                <a:uFill>
                  <a:solidFill>
                    <a:srgbClr val="00B8F5"/>
                  </a:solidFill>
                </a:uFill>
                <a:latin typeface="Arial"/>
                <a:cs typeface="Arial"/>
                <a:hlinkClick r:id="rId3"/>
              </a:rPr>
              <a:t>Link</a:t>
            </a:r>
            <a:r>
              <a:rPr lang="en-SG" sz="800">
                <a:latin typeface="Arial"/>
                <a:cs typeface="Arial"/>
              </a:rPr>
              <a:t>)</a:t>
            </a:r>
            <a:endParaRPr kumimoji="0" lang="en-GB" sz="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4407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3389CE-16BD-E69C-BA18-322956AB3869}"/>
              </a:ext>
            </a:extLst>
          </p:cNvPr>
          <p:cNvSpPr/>
          <p:nvPr/>
        </p:nvSpPr>
        <p:spPr>
          <a:xfrm>
            <a:off x="623573" y="1007235"/>
            <a:ext cx="536890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100" b="1" i="1">
                <a:solidFill>
                  <a:srgbClr val="9E2A2B"/>
                </a:solidFill>
              </a:rPr>
              <a:t>Diversity</a:t>
            </a:r>
            <a:r>
              <a:rPr lang="en-US" altLang="en-US" sz="1100" b="1">
                <a:solidFill>
                  <a:srgbClr val="9E2A2B"/>
                </a:solidFill>
              </a:rPr>
              <a:t> is about difference: </a:t>
            </a:r>
            <a:r>
              <a:rPr lang="en-US" altLang="en-US" sz="1100">
                <a:solidFill>
                  <a:srgbClr val="000000"/>
                </a:solidFill>
              </a:rPr>
              <a:t>a combination of qualities or dimensions that make us unique, enabling us to offer new insights and perspectives as a result of our experiences. </a:t>
            </a:r>
          </a:p>
          <a:p>
            <a:pPr>
              <a:defRPr/>
            </a:pPr>
            <a:endParaRPr lang="en-US" altLang="en-US" sz="1100">
              <a:solidFill>
                <a:srgbClr val="BB3E03"/>
              </a:solidFill>
            </a:endParaRPr>
          </a:p>
          <a:p>
            <a:pPr>
              <a:defRPr/>
            </a:pPr>
            <a:r>
              <a:rPr lang="en-US" sz="1100" b="1" i="1" kern="0">
                <a:solidFill>
                  <a:srgbClr val="9E2A2B"/>
                </a:solidFill>
              </a:rPr>
              <a:t>Equity </a:t>
            </a:r>
            <a:r>
              <a:rPr lang="en-US" sz="1100" b="1" kern="0">
                <a:solidFill>
                  <a:srgbClr val="9E2A2B"/>
                </a:solidFill>
              </a:rPr>
              <a:t>is about access to opportunities: </a:t>
            </a:r>
            <a:r>
              <a:rPr lang="en-US" sz="1100" kern="0"/>
              <a:t>about fair and just practices and policies that ensure all members of an organization can thrive. Equity includes acknowledgment of structural inequalities – historic and current – and actions to address these inequalities. </a:t>
            </a:r>
            <a:endParaRPr lang="en-US" altLang="en-US" sz="110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1" i="1" u="none" strike="noStrike" kern="1200" cap="none" spc="0" normalizeH="0" baseline="0" noProof="0">
              <a:ln>
                <a:noFill/>
              </a:ln>
              <a:solidFill>
                <a:srgbClr val="BB3E03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1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ea typeface="+mn-ea"/>
                <a:cs typeface="+mn-cs"/>
              </a:rPr>
              <a:t>Inclusion</a:t>
            </a: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ea typeface="+mn-ea"/>
                <a:cs typeface="+mn-cs"/>
              </a:rPr>
              <a:t> is about belonging:</a:t>
            </a: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how </a:t>
            </a:r>
            <a:r>
              <a:rPr kumimoji="0" lang="en-US" alt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organisations</a:t>
            </a: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realize the benefits of diversity.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14" descr="The 6 Elements of Great Company Culture | Great Place To Work - English">
            <a:extLst>
              <a:ext uri="{FF2B5EF4-FFF2-40B4-BE49-F238E27FC236}">
                <a16:creationId xmlns:a16="http://schemas.microsoft.com/office/drawing/2014/main" id="{FEE4F96C-8D9B-D1D4-21E8-E39D7770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4" y="2859152"/>
            <a:ext cx="4673346" cy="26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7468E-4EB7-86CB-EB1A-3F637848F9FA}"/>
              </a:ext>
            </a:extLst>
          </p:cNvPr>
          <p:cNvSpPr txBox="1"/>
          <p:nvPr/>
        </p:nvSpPr>
        <p:spPr>
          <a:xfrm>
            <a:off x="623574" y="5526292"/>
            <a:ext cx="5035981" cy="437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>
                <a:solidFill>
                  <a:srgbClr val="9E2A2B"/>
                </a:solidFill>
              </a:rPr>
              <a:t>I</a:t>
            </a:r>
            <a:r>
              <a:rPr lang="en-AU" sz="1100" b="1">
                <a:solidFill>
                  <a:srgbClr val="9E2A2B"/>
                </a:solidFill>
              </a:rPr>
              <a:t>ntersectionality</a:t>
            </a:r>
            <a:r>
              <a:rPr lang="en-AU" sz="1100">
                <a:solidFill>
                  <a:srgbClr val="9E2A2B"/>
                </a:solidFill>
              </a:rPr>
              <a:t> – </a:t>
            </a:r>
            <a:r>
              <a:rPr lang="en-AU" sz="1100">
                <a:solidFill>
                  <a:srgbClr val="000000"/>
                </a:solidFill>
              </a:rPr>
              <a:t>give voice to people impacted by overlapping concurrent inequalities and understand the depths of these inequalities in a given situation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D048E-7722-61F2-A372-E42AC3900E7F}"/>
              </a:ext>
            </a:extLst>
          </p:cNvPr>
          <p:cNvSpPr txBox="1"/>
          <p:nvPr/>
        </p:nvSpPr>
        <p:spPr>
          <a:xfrm>
            <a:off x="7122590" y="1016533"/>
            <a:ext cx="421052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marR="407670">
              <a:lnSpc>
                <a:spcPct val="100000"/>
              </a:lnSpc>
              <a:spcBef>
                <a:spcPts val="5"/>
              </a:spcBef>
            </a:pPr>
            <a:r>
              <a:rPr lang="en-SG" sz="1100" b="1" spc="-5">
                <a:solidFill>
                  <a:srgbClr val="9E2A2B"/>
                </a:solidFill>
                <a:latin typeface="Arial"/>
                <a:cs typeface="Arial"/>
              </a:rPr>
              <a:t>Benefits of DEI across all areas of the organisation:</a:t>
            </a:r>
            <a:endParaRPr lang="en-SG" sz="1100" b="1">
              <a:solidFill>
                <a:srgbClr val="9E2A2B"/>
              </a:solidFill>
              <a:latin typeface="Arial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51DA8B7-0F90-7DD0-78E5-0D5DD7273B92}"/>
              </a:ext>
            </a:extLst>
          </p:cNvPr>
          <p:cNvSpPr/>
          <p:nvPr/>
        </p:nvSpPr>
        <p:spPr>
          <a:xfrm>
            <a:off x="6394531" y="1652407"/>
            <a:ext cx="2263775" cy="2002789"/>
          </a:xfrm>
          <a:custGeom>
            <a:avLst/>
            <a:gdLst/>
            <a:ahLst/>
            <a:cxnLst/>
            <a:rect l="l" t="t" r="r" b="b"/>
            <a:pathLst>
              <a:path w="2263775" h="2002789">
                <a:moveTo>
                  <a:pt x="1130821" y="0"/>
                </a:moveTo>
                <a:lnTo>
                  <a:pt x="1059562" y="23836"/>
                </a:lnTo>
                <a:lnTo>
                  <a:pt x="1026768" y="53631"/>
                </a:lnTo>
                <a:lnTo>
                  <a:pt x="997280" y="95345"/>
                </a:lnTo>
                <a:lnTo>
                  <a:pt x="30925" y="1768062"/>
                </a:lnTo>
                <a:lnTo>
                  <a:pt x="9513" y="1815338"/>
                </a:lnTo>
                <a:lnTo>
                  <a:pt x="0" y="1859383"/>
                </a:lnTo>
                <a:lnTo>
                  <a:pt x="1896" y="1899248"/>
                </a:lnTo>
                <a:lnTo>
                  <a:pt x="37969" y="1962655"/>
                </a:lnTo>
                <a:lnTo>
                  <a:pt x="71171" y="1984303"/>
                </a:lnTo>
                <a:lnTo>
                  <a:pt x="113833" y="1997986"/>
                </a:lnTo>
                <a:lnTo>
                  <a:pt x="165468" y="2002758"/>
                </a:lnTo>
                <a:lnTo>
                  <a:pt x="2098116" y="2002758"/>
                </a:lnTo>
                <a:lnTo>
                  <a:pt x="2149021" y="1997986"/>
                </a:lnTo>
                <a:lnTo>
                  <a:pt x="2191336" y="1984303"/>
                </a:lnTo>
                <a:lnTo>
                  <a:pt x="2224487" y="1962655"/>
                </a:lnTo>
                <a:lnTo>
                  <a:pt x="2260990" y="1899248"/>
                </a:lnTo>
                <a:lnTo>
                  <a:pt x="2263190" y="1859383"/>
                </a:lnTo>
                <a:lnTo>
                  <a:pt x="2253922" y="1815338"/>
                </a:lnTo>
                <a:lnTo>
                  <a:pt x="2232609" y="1768062"/>
                </a:lnTo>
                <a:lnTo>
                  <a:pt x="1266266" y="95345"/>
                </a:lnTo>
                <a:lnTo>
                  <a:pt x="1235946" y="53631"/>
                </a:lnTo>
                <a:lnTo>
                  <a:pt x="1202556" y="23836"/>
                </a:lnTo>
                <a:lnTo>
                  <a:pt x="1167160" y="5959"/>
                </a:lnTo>
                <a:lnTo>
                  <a:pt x="1130821" y="0"/>
                </a:lnTo>
                <a:close/>
              </a:path>
            </a:pathLst>
          </a:custGeom>
          <a:solidFill>
            <a:srgbClr val="E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F3E5BC6-582D-6716-6D7B-B5B464F92094}"/>
              </a:ext>
            </a:extLst>
          </p:cNvPr>
          <p:cNvSpPr/>
          <p:nvPr/>
        </p:nvSpPr>
        <p:spPr>
          <a:xfrm>
            <a:off x="9060363" y="1652407"/>
            <a:ext cx="2263775" cy="2002789"/>
          </a:xfrm>
          <a:custGeom>
            <a:avLst/>
            <a:gdLst/>
            <a:ahLst/>
            <a:cxnLst/>
            <a:rect l="l" t="t" r="r" b="b"/>
            <a:pathLst>
              <a:path w="2263775" h="2002789">
                <a:moveTo>
                  <a:pt x="1132369" y="0"/>
                </a:moveTo>
                <a:lnTo>
                  <a:pt x="1060634" y="23836"/>
                </a:lnTo>
                <a:lnTo>
                  <a:pt x="1027244" y="53631"/>
                </a:lnTo>
                <a:lnTo>
                  <a:pt x="996924" y="95345"/>
                </a:lnTo>
                <a:lnTo>
                  <a:pt x="30581" y="1768062"/>
                </a:lnTo>
                <a:lnTo>
                  <a:pt x="9268" y="1815338"/>
                </a:lnTo>
                <a:lnTo>
                  <a:pt x="0" y="1859383"/>
                </a:lnTo>
                <a:lnTo>
                  <a:pt x="2200" y="1899248"/>
                </a:lnTo>
                <a:lnTo>
                  <a:pt x="38703" y="1962655"/>
                </a:lnTo>
                <a:lnTo>
                  <a:pt x="71854" y="1984303"/>
                </a:lnTo>
                <a:lnTo>
                  <a:pt x="114169" y="1997986"/>
                </a:lnTo>
                <a:lnTo>
                  <a:pt x="165074" y="2002758"/>
                </a:lnTo>
                <a:lnTo>
                  <a:pt x="2097760" y="2002758"/>
                </a:lnTo>
                <a:lnTo>
                  <a:pt x="2149393" y="1997986"/>
                </a:lnTo>
                <a:lnTo>
                  <a:pt x="2192051" y="1984303"/>
                </a:lnTo>
                <a:lnTo>
                  <a:pt x="2225247" y="1962655"/>
                </a:lnTo>
                <a:lnTo>
                  <a:pt x="2261303" y="1899248"/>
                </a:lnTo>
                <a:lnTo>
                  <a:pt x="2263191" y="1859383"/>
                </a:lnTo>
                <a:lnTo>
                  <a:pt x="2253670" y="1815338"/>
                </a:lnTo>
                <a:lnTo>
                  <a:pt x="2232253" y="1768062"/>
                </a:lnTo>
                <a:lnTo>
                  <a:pt x="1265910" y="95345"/>
                </a:lnTo>
                <a:lnTo>
                  <a:pt x="1236422" y="53631"/>
                </a:lnTo>
                <a:lnTo>
                  <a:pt x="1203628" y="23836"/>
                </a:lnTo>
                <a:lnTo>
                  <a:pt x="1168590" y="5959"/>
                </a:lnTo>
                <a:lnTo>
                  <a:pt x="1132369" y="0"/>
                </a:lnTo>
                <a:close/>
              </a:path>
            </a:pathLst>
          </a:custGeom>
          <a:solidFill>
            <a:srgbClr val="CA67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552460E-A016-5698-D87D-13BCB8F5D714}"/>
              </a:ext>
            </a:extLst>
          </p:cNvPr>
          <p:cNvSpPr/>
          <p:nvPr/>
        </p:nvSpPr>
        <p:spPr>
          <a:xfrm>
            <a:off x="7728314" y="1459082"/>
            <a:ext cx="2261870" cy="2000250"/>
          </a:xfrm>
          <a:custGeom>
            <a:avLst/>
            <a:gdLst/>
            <a:ahLst/>
            <a:cxnLst/>
            <a:rect l="l" t="t" r="r" b="b"/>
            <a:pathLst>
              <a:path w="2261870" h="2000250">
                <a:moveTo>
                  <a:pt x="2096436" y="0"/>
                </a:moveTo>
                <a:lnTo>
                  <a:pt x="165020" y="0"/>
                </a:lnTo>
                <a:lnTo>
                  <a:pt x="114121" y="4766"/>
                </a:lnTo>
                <a:lnTo>
                  <a:pt x="71818" y="18416"/>
                </a:lnTo>
                <a:lnTo>
                  <a:pt x="38683" y="39975"/>
                </a:lnTo>
                <a:lnTo>
                  <a:pt x="2202" y="102920"/>
                </a:lnTo>
                <a:lnTo>
                  <a:pt x="0" y="142357"/>
                </a:lnTo>
                <a:lnTo>
                  <a:pt x="9251" y="185802"/>
                </a:lnTo>
                <a:lnTo>
                  <a:pt x="30527" y="232283"/>
                </a:lnTo>
                <a:lnTo>
                  <a:pt x="996235" y="1904365"/>
                </a:lnTo>
                <a:lnTo>
                  <a:pt x="1025858" y="1946078"/>
                </a:lnTo>
                <a:lnTo>
                  <a:pt x="1058910" y="1975873"/>
                </a:lnTo>
                <a:lnTo>
                  <a:pt x="1094247" y="1993751"/>
                </a:lnTo>
                <a:lnTo>
                  <a:pt x="1130728" y="1999710"/>
                </a:lnTo>
                <a:lnTo>
                  <a:pt x="1167209" y="1993751"/>
                </a:lnTo>
                <a:lnTo>
                  <a:pt x="1202547" y="1975873"/>
                </a:lnTo>
                <a:lnTo>
                  <a:pt x="1235598" y="1946078"/>
                </a:lnTo>
                <a:lnTo>
                  <a:pt x="1265221" y="1904365"/>
                </a:lnTo>
                <a:lnTo>
                  <a:pt x="2230802" y="232283"/>
                </a:lnTo>
                <a:lnTo>
                  <a:pt x="2252121" y="185802"/>
                </a:lnTo>
                <a:lnTo>
                  <a:pt x="2261403" y="142357"/>
                </a:lnTo>
                <a:lnTo>
                  <a:pt x="2259223" y="102920"/>
                </a:lnTo>
                <a:lnTo>
                  <a:pt x="2222767" y="39975"/>
                </a:lnTo>
                <a:lnTo>
                  <a:pt x="2189636" y="18416"/>
                </a:lnTo>
                <a:lnTo>
                  <a:pt x="2147335" y="4766"/>
                </a:lnTo>
                <a:lnTo>
                  <a:pt x="2096436" y="0"/>
                </a:lnTo>
                <a:close/>
              </a:path>
            </a:pathLst>
          </a:custGeom>
          <a:solidFill>
            <a:srgbClr val="016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2C873388-1486-25A5-A405-A2E7343DE823}"/>
              </a:ext>
            </a:extLst>
          </p:cNvPr>
          <p:cNvSpPr/>
          <p:nvPr/>
        </p:nvSpPr>
        <p:spPr>
          <a:xfrm>
            <a:off x="8171719" y="3356461"/>
            <a:ext cx="352044" cy="217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D74D5218-85E9-65F3-914A-C1EC222271D7}"/>
              </a:ext>
            </a:extLst>
          </p:cNvPr>
          <p:cNvSpPr/>
          <p:nvPr/>
        </p:nvSpPr>
        <p:spPr>
          <a:xfrm>
            <a:off x="9227851" y="3371702"/>
            <a:ext cx="260985" cy="186055"/>
          </a:xfrm>
          <a:custGeom>
            <a:avLst/>
            <a:gdLst/>
            <a:ahLst/>
            <a:cxnLst/>
            <a:rect l="l" t="t" r="r" b="b"/>
            <a:pathLst>
              <a:path w="260985" h="186054">
                <a:moveTo>
                  <a:pt x="260603" y="147066"/>
                </a:moveTo>
                <a:lnTo>
                  <a:pt x="0" y="147066"/>
                </a:lnTo>
                <a:lnTo>
                  <a:pt x="0" y="179832"/>
                </a:lnTo>
                <a:lnTo>
                  <a:pt x="6222" y="185928"/>
                </a:lnTo>
                <a:lnTo>
                  <a:pt x="254380" y="185928"/>
                </a:lnTo>
                <a:lnTo>
                  <a:pt x="260603" y="179832"/>
                </a:lnTo>
                <a:lnTo>
                  <a:pt x="260603" y="167640"/>
                </a:lnTo>
                <a:lnTo>
                  <a:pt x="100075" y="167640"/>
                </a:lnTo>
                <a:lnTo>
                  <a:pt x="100075" y="162433"/>
                </a:lnTo>
                <a:lnTo>
                  <a:pt x="260603" y="162433"/>
                </a:lnTo>
                <a:lnTo>
                  <a:pt x="260603" y="147066"/>
                </a:lnTo>
                <a:close/>
              </a:path>
              <a:path w="260985" h="186054">
                <a:moveTo>
                  <a:pt x="260603" y="162433"/>
                </a:moveTo>
                <a:lnTo>
                  <a:pt x="160019" y="162433"/>
                </a:lnTo>
                <a:lnTo>
                  <a:pt x="160019" y="167640"/>
                </a:lnTo>
                <a:lnTo>
                  <a:pt x="260603" y="167640"/>
                </a:lnTo>
                <a:lnTo>
                  <a:pt x="260603" y="162433"/>
                </a:lnTo>
                <a:close/>
              </a:path>
              <a:path w="260985" h="186054">
                <a:moveTo>
                  <a:pt x="241553" y="0"/>
                </a:moveTo>
                <a:lnTo>
                  <a:pt x="20573" y="0"/>
                </a:lnTo>
                <a:lnTo>
                  <a:pt x="15620" y="4826"/>
                </a:lnTo>
                <a:lnTo>
                  <a:pt x="15620" y="147066"/>
                </a:lnTo>
                <a:lnTo>
                  <a:pt x="246379" y="147066"/>
                </a:lnTo>
                <a:lnTo>
                  <a:pt x="246379" y="146685"/>
                </a:lnTo>
                <a:lnTo>
                  <a:pt x="31241" y="146685"/>
                </a:lnTo>
                <a:lnTo>
                  <a:pt x="31241" y="15240"/>
                </a:lnTo>
                <a:lnTo>
                  <a:pt x="246379" y="15240"/>
                </a:lnTo>
                <a:lnTo>
                  <a:pt x="246379" y="4826"/>
                </a:lnTo>
                <a:lnTo>
                  <a:pt x="241553" y="0"/>
                </a:lnTo>
                <a:close/>
              </a:path>
              <a:path w="260985" h="186054">
                <a:moveTo>
                  <a:pt x="246379" y="15240"/>
                </a:moveTo>
                <a:lnTo>
                  <a:pt x="230123" y="15240"/>
                </a:lnTo>
                <a:lnTo>
                  <a:pt x="230123" y="146685"/>
                </a:lnTo>
                <a:lnTo>
                  <a:pt x="246379" y="146685"/>
                </a:lnTo>
                <a:lnTo>
                  <a:pt x="246379" y="15240"/>
                </a:lnTo>
                <a:close/>
              </a:path>
              <a:path w="260985" h="186054">
                <a:moveTo>
                  <a:pt x="85597" y="108585"/>
                </a:moveTo>
                <a:lnTo>
                  <a:pt x="55625" y="108585"/>
                </a:lnTo>
                <a:lnTo>
                  <a:pt x="55625" y="133096"/>
                </a:lnTo>
                <a:lnTo>
                  <a:pt x="85597" y="133096"/>
                </a:lnTo>
                <a:lnTo>
                  <a:pt x="85597" y="108585"/>
                </a:lnTo>
                <a:close/>
              </a:path>
              <a:path w="260985" h="186054">
                <a:moveTo>
                  <a:pt x="126364" y="84582"/>
                </a:moveTo>
                <a:lnTo>
                  <a:pt x="97154" y="84582"/>
                </a:lnTo>
                <a:lnTo>
                  <a:pt x="97154" y="132842"/>
                </a:lnTo>
                <a:lnTo>
                  <a:pt x="126364" y="132842"/>
                </a:lnTo>
                <a:lnTo>
                  <a:pt x="126364" y="84582"/>
                </a:lnTo>
                <a:close/>
              </a:path>
              <a:path w="260985" h="186054">
                <a:moveTo>
                  <a:pt x="167004" y="65278"/>
                </a:moveTo>
                <a:lnTo>
                  <a:pt x="137794" y="65278"/>
                </a:lnTo>
                <a:lnTo>
                  <a:pt x="137794" y="132842"/>
                </a:lnTo>
                <a:lnTo>
                  <a:pt x="167004" y="132842"/>
                </a:lnTo>
                <a:lnTo>
                  <a:pt x="167004" y="65278"/>
                </a:lnTo>
                <a:close/>
              </a:path>
              <a:path w="260985" h="186054">
                <a:moveTo>
                  <a:pt x="207771" y="37084"/>
                </a:moveTo>
                <a:lnTo>
                  <a:pt x="178434" y="37084"/>
                </a:lnTo>
                <a:lnTo>
                  <a:pt x="178434" y="132715"/>
                </a:lnTo>
                <a:lnTo>
                  <a:pt x="207771" y="132715"/>
                </a:lnTo>
                <a:lnTo>
                  <a:pt x="207771" y="37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60443CAD-52D5-0021-C968-E0B067877C10}"/>
              </a:ext>
            </a:extLst>
          </p:cNvPr>
          <p:cNvSpPr/>
          <p:nvPr/>
        </p:nvSpPr>
        <p:spPr>
          <a:xfrm>
            <a:off x="8756934" y="2995273"/>
            <a:ext cx="210312" cy="297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0DBA29D2-84D7-413B-1487-9B8A37BC86DD}"/>
              </a:ext>
            </a:extLst>
          </p:cNvPr>
          <p:cNvSpPr txBox="1"/>
          <p:nvPr/>
        </p:nvSpPr>
        <p:spPr>
          <a:xfrm>
            <a:off x="8209945" y="1508611"/>
            <a:ext cx="1384300" cy="10864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495"/>
              </a:spcBef>
            </a:pP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900" b="1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Profitability</a:t>
            </a:r>
            <a:endParaRPr sz="9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395"/>
              </a:spcBef>
            </a:pP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Organisations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with  ethnically/culturally diverse  executive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teams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30% 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more likely to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experience  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above-average  profitability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0048CBCE-D168-AB32-CC93-9CCBB1DD6326}"/>
              </a:ext>
            </a:extLst>
          </p:cNvPr>
          <p:cNvSpPr txBox="1"/>
          <p:nvPr/>
        </p:nvSpPr>
        <p:spPr>
          <a:xfrm>
            <a:off x="9613169" y="2293472"/>
            <a:ext cx="115951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121285" indent="286385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Better  Decision</a:t>
            </a:r>
            <a:r>
              <a:rPr sz="900" b="1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endParaRPr sz="900">
              <a:latin typeface="Arial"/>
              <a:cs typeface="Arial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395"/>
              </a:spcBef>
            </a:pP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Diverse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teams are  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60%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faster at</a:t>
            </a:r>
            <a:r>
              <a:rPr sz="9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effective  decision making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than  non-diverse</a:t>
            </a:r>
            <a:r>
              <a:rPr sz="9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teams.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374D5491-6DAA-8AA7-89FA-FA662B9F774B}"/>
              </a:ext>
            </a:extLst>
          </p:cNvPr>
          <p:cNvSpPr txBox="1"/>
          <p:nvPr/>
        </p:nvSpPr>
        <p:spPr>
          <a:xfrm>
            <a:off x="9540016" y="3882368"/>
            <a:ext cx="1302385" cy="812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Foster</a:t>
            </a:r>
            <a:r>
              <a:rPr sz="900" b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9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395"/>
              </a:spcBef>
            </a:pP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Organisations that</a:t>
            </a:r>
            <a:r>
              <a:rPr sz="9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create 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an inclusive environment 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83%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innovation.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58448FEB-A513-DD40-5826-4E20895773CE}"/>
              </a:ext>
            </a:extLst>
          </p:cNvPr>
          <p:cNvSpPr txBox="1"/>
          <p:nvPr/>
        </p:nvSpPr>
        <p:spPr>
          <a:xfrm>
            <a:off x="8360441" y="4520289"/>
            <a:ext cx="998219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22352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900" b="1" spc="-5">
                <a:solidFill>
                  <a:schemeClr val="bg1"/>
                </a:solidFill>
                <a:latin typeface="Arial"/>
                <a:cs typeface="Arial"/>
              </a:rPr>
              <a:t>crease</a:t>
            </a:r>
            <a:r>
              <a:rPr sz="900" b="1">
                <a:solidFill>
                  <a:schemeClr val="bg1"/>
                </a:solidFill>
                <a:latin typeface="Arial"/>
                <a:cs typeface="Arial"/>
              </a:rPr>
              <a:t>d  </a:t>
            </a:r>
            <a:r>
              <a:rPr sz="900" b="1" spc="-5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900" b="1" spc="-1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900" b="1" spc="-5">
                <a:solidFill>
                  <a:schemeClr val="bg1"/>
                </a:solidFill>
                <a:latin typeface="Arial"/>
                <a:cs typeface="Arial"/>
              </a:rPr>
              <a:t>ea</a:t>
            </a:r>
            <a:r>
              <a:rPr sz="900" b="1">
                <a:solidFill>
                  <a:schemeClr val="bg1"/>
                </a:solidFill>
                <a:latin typeface="Arial"/>
                <a:cs typeface="Arial"/>
              </a:rPr>
              <a:t>ti</a:t>
            </a:r>
            <a:r>
              <a:rPr sz="900" b="1" spc="-1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900" b="1">
                <a:solidFill>
                  <a:schemeClr val="bg1"/>
                </a:solidFill>
                <a:latin typeface="Arial"/>
                <a:cs typeface="Arial"/>
              </a:rPr>
              <a:t>ity</a:t>
            </a:r>
            <a:endParaRPr sz="90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395"/>
              </a:spcBef>
            </a:pP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900" spc="-5">
                <a:solidFill>
                  <a:schemeClr val="bg1"/>
                </a:solidFill>
                <a:latin typeface="Arial"/>
                <a:cs typeface="Arial"/>
              </a:rPr>
              <a:t>diversity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900" spc="-5">
                <a:solidFill>
                  <a:schemeClr val="bg1"/>
                </a:solidFill>
                <a:latin typeface="Arial"/>
                <a:cs typeface="Arial"/>
              </a:rPr>
              <a:t>ideas  and viewpoints</a:t>
            </a:r>
            <a:r>
              <a:rPr sz="900" spc="-6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can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CAE0C9EC-F757-1CD1-838A-AB220729E8B1}"/>
              </a:ext>
            </a:extLst>
          </p:cNvPr>
          <p:cNvSpPr txBox="1"/>
          <p:nvPr/>
        </p:nvSpPr>
        <p:spPr>
          <a:xfrm>
            <a:off x="8089169" y="5119222"/>
            <a:ext cx="1539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5">
                <a:solidFill>
                  <a:schemeClr val="bg1"/>
                </a:solidFill>
                <a:latin typeface="Arial"/>
                <a:cs typeface="Arial"/>
              </a:rPr>
              <a:t>lead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to creative</a:t>
            </a:r>
            <a:r>
              <a:rPr sz="900" spc="-11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breakthrough.  </a:t>
            </a:r>
            <a:r>
              <a:rPr sz="900" spc="-5">
                <a:solidFill>
                  <a:schemeClr val="bg1"/>
                </a:solidFill>
                <a:latin typeface="Arial"/>
                <a:cs typeface="Arial"/>
              </a:rPr>
              <a:t>Teams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can </a:t>
            </a:r>
            <a:r>
              <a:rPr sz="900" spc="-5">
                <a:solidFill>
                  <a:schemeClr val="bg1"/>
                </a:solidFill>
                <a:latin typeface="Arial"/>
                <a:cs typeface="Arial"/>
              </a:rPr>
              <a:t>be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more </a:t>
            </a:r>
            <a:r>
              <a:rPr sz="900" spc="-5">
                <a:solidFill>
                  <a:schemeClr val="bg1"/>
                </a:solidFill>
                <a:latin typeface="Arial"/>
                <a:cs typeface="Arial"/>
              </a:rPr>
              <a:t>adaptive 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to changes, to reflect </a:t>
            </a:r>
            <a:r>
              <a:rPr sz="900" spc="-5">
                <a:solidFill>
                  <a:schemeClr val="bg1"/>
                </a:solidFill>
                <a:latin typeface="Arial"/>
                <a:cs typeface="Arial"/>
              </a:rPr>
              <a:t>their 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customers’</a:t>
            </a:r>
            <a:r>
              <a:rPr sz="900" spc="-5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chemeClr val="bg1"/>
                </a:solidFill>
                <a:latin typeface="Arial"/>
                <a:cs typeface="Arial"/>
              </a:rPr>
              <a:t>needs.</a:t>
            </a: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8794A4E5-B478-7700-CB8C-5A5375A5DC41}"/>
              </a:ext>
            </a:extLst>
          </p:cNvPr>
          <p:cNvSpPr txBox="1"/>
          <p:nvPr/>
        </p:nvSpPr>
        <p:spPr>
          <a:xfrm>
            <a:off x="7052341" y="3970379"/>
            <a:ext cx="953769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900" b="1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Consumer 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and Citizen  Understanding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F38823AB-CC58-52C4-5102-7160E735A625}"/>
              </a:ext>
            </a:extLst>
          </p:cNvPr>
          <p:cNvSpPr txBox="1"/>
          <p:nvPr/>
        </p:nvSpPr>
        <p:spPr>
          <a:xfrm>
            <a:off x="6959377" y="4432533"/>
            <a:ext cx="113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49%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employers</a:t>
            </a:r>
            <a:r>
              <a:rPr sz="9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focusing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on diversity 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to better understand  consumers.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DF51B6C0-26A2-4E0D-C9CC-1C5DBF1D6E99}"/>
              </a:ext>
            </a:extLst>
          </p:cNvPr>
          <p:cNvSpPr txBox="1"/>
          <p:nvPr/>
        </p:nvSpPr>
        <p:spPr>
          <a:xfrm>
            <a:off x="6907180" y="2247116"/>
            <a:ext cx="1229360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215265" indent="635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Richer  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00" b="1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>
                <a:solidFill>
                  <a:srgbClr val="FFFFFF"/>
                </a:solidFill>
                <a:latin typeface="Arial"/>
                <a:cs typeface="Arial"/>
              </a:rPr>
              <a:t>torming</a:t>
            </a:r>
            <a:endParaRPr sz="900">
              <a:latin typeface="Arial"/>
              <a:cs typeface="Arial"/>
            </a:endParaRPr>
          </a:p>
          <a:p>
            <a:pPr marL="12065" marR="5080" indent="-1905" algn="ctr">
              <a:lnSpc>
                <a:spcPct val="100000"/>
              </a:lnSpc>
              <a:spcBef>
                <a:spcPts val="395"/>
              </a:spcBef>
            </a:pP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diversity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opinions  and ideas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lead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to  richer, more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productive 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discussions during  </a:t>
            </a:r>
            <a:r>
              <a:rPr sz="900" spc="-5">
                <a:solidFill>
                  <a:srgbClr val="FFFFFF"/>
                </a:solidFill>
                <a:latin typeface="Arial"/>
                <a:cs typeface="Arial"/>
              </a:rPr>
              <a:t>brainstorming</a:t>
            </a:r>
            <a:r>
              <a:rPr sz="9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>
                <a:solidFill>
                  <a:srgbClr val="FFFFFF"/>
                </a:solidFill>
                <a:latin typeface="Arial"/>
                <a:cs typeface="Arial"/>
              </a:rPr>
              <a:t>sessions.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5" name="Graphic 44" descr="Gears with solid fill">
            <a:extLst>
              <a:ext uri="{FF2B5EF4-FFF2-40B4-BE49-F238E27FC236}">
                <a16:creationId xmlns:a16="http://schemas.microsoft.com/office/drawing/2014/main" id="{C0906C5B-0A55-1A1F-2D00-D1318F494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7289" y="3767845"/>
            <a:ext cx="364953" cy="364953"/>
          </a:xfrm>
          <a:prstGeom prst="rect">
            <a:avLst/>
          </a:prstGeom>
        </p:spPr>
      </p:pic>
      <p:pic>
        <p:nvPicPr>
          <p:cNvPr id="47" name="Graphic 46" descr="Megaphone with solid fill">
            <a:extLst>
              <a:ext uri="{FF2B5EF4-FFF2-40B4-BE49-F238E27FC236}">
                <a16:creationId xmlns:a16="http://schemas.microsoft.com/office/drawing/2014/main" id="{478C8AFB-11B9-725F-858F-4A47FB1037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08729" y="3767845"/>
            <a:ext cx="267174" cy="267174"/>
          </a:xfrm>
          <a:prstGeom prst="rect">
            <a:avLst/>
          </a:prstGeom>
        </p:spPr>
      </p:pic>
      <p:pic>
        <p:nvPicPr>
          <p:cNvPr id="49" name="Graphic 48" descr="Lightbulb with solid fill">
            <a:extLst>
              <a:ext uri="{FF2B5EF4-FFF2-40B4-BE49-F238E27FC236}">
                <a16:creationId xmlns:a16="http://schemas.microsoft.com/office/drawing/2014/main" id="{138FFFA9-4838-61F6-4C12-EF4D16112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10237" y="4015567"/>
            <a:ext cx="311635" cy="3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431800"/>
            <a:ext cx="10564813" cy="533400"/>
          </a:xfrm>
        </p:spPr>
        <p:txBody>
          <a:bodyPr anchor="ctr"/>
          <a:lstStyle/>
          <a:p>
            <a:r>
              <a:rPr lang="en-SG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rights risks, a rights holders-centric approach</a:t>
            </a:r>
            <a:endParaRPr lang="en-GB" sz="3200" b="1">
              <a:solidFill>
                <a:srgbClr val="9E2A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4879B74-55AB-A3B9-F134-C2FDED40C335}"/>
              </a:ext>
            </a:extLst>
          </p:cNvPr>
          <p:cNvSpPr/>
          <p:nvPr/>
        </p:nvSpPr>
        <p:spPr>
          <a:xfrm>
            <a:off x="635000" y="606748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0778"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Source: KPMG Global</a:t>
            </a:r>
            <a:endParaRPr kumimoji="0" lang="en-US" sz="800" b="0" i="0" u="none" strike="noStrike" kern="0" cap="none" spc="0" normalizeH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C0AD3A0-DF55-B561-CF63-5F032F548A4A}"/>
              </a:ext>
            </a:extLst>
          </p:cNvPr>
          <p:cNvSpPr/>
          <p:nvPr/>
        </p:nvSpPr>
        <p:spPr>
          <a:xfrm>
            <a:off x="3839" y="1444153"/>
            <a:ext cx="2556635" cy="4489082"/>
          </a:xfrm>
          <a:custGeom>
            <a:avLst/>
            <a:gdLst/>
            <a:ahLst/>
            <a:cxnLst/>
            <a:rect l="l" t="t" r="r" b="b"/>
            <a:pathLst>
              <a:path w="2819400" h="4950459">
                <a:moveTo>
                  <a:pt x="0" y="4949952"/>
                </a:moveTo>
                <a:lnTo>
                  <a:pt x="2819400" y="4949952"/>
                </a:lnTo>
                <a:lnTo>
                  <a:pt x="2819400" y="0"/>
                </a:lnTo>
                <a:lnTo>
                  <a:pt x="0" y="0"/>
                </a:lnTo>
                <a:lnTo>
                  <a:pt x="0" y="4949952"/>
                </a:lnTo>
                <a:close/>
              </a:path>
            </a:pathLst>
          </a:custGeom>
          <a:solidFill>
            <a:srgbClr val="9E2A2B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5A50D3E-34EF-CAE3-6762-F6F8FB87F5A6}"/>
              </a:ext>
            </a:extLst>
          </p:cNvPr>
          <p:cNvSpPr txBox="1"/>
          <p:nvPr/>
        </p:nvSpPr>
        <p:spPr>
          <a:xfrm>
            <a:off x="280361" y="2433885"/>
            <a:ext cx="1938206" cy="440585"/>
          </a:xfrm>
          <a:prstGeom prst="rect">
            <a:avLst/>
          </a:prstGeom>
        </p:spPr>
        <p:txBody>
          <a:bodyPr vert="horz" wrap="square" lIns="0" tIns="19002" rIns="0" bIns="0" rtlCol="0">
            <a:spAutoFit/>
          </a:bodyPr>
          <a:lstStyle/>
          <a:p>
            <a:pPr marL="11516" marR="4607" lvl="0" indent="0" algn="l" defTabSz="829178" rtl="0" eaLnBrk="1" fontAlgn="auto" latinLnBrk="0" hangingPunct="1">
              <a:lnSpc>
                <a:spcPts val="1678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8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Risks </a:t>
            </a:r>
            <a:r>
              <a:rPr kumimoji="0" sz="1400" b="1" i="0" u="none" strike="noStrike" kern="1200" cap="none" spc="-5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to </a:t>
            </a:r>
            <a:r>
              <a:rPr kumimoji="0" sz="1400" b="1" i="0" u="none" strike="noStrike" kern="1200" cap="none" spc="-5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people lead</a:t>
            </a:r>
            <a:r>
              <a:rPr kumimoji="0" sz="1400" b="1" i="0" u="none" strike="noStrike" kern="1200" cap="none" spc="-15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 </a:t>
            </a:r>
            <a:r>
              <a:rPr kumimoji="0" sz="1400" b="1" i="0" u="none" strike="noStrike" kern="1200" cap="none" spc="-5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to </a:t>
            </a:r>
            <a:r>
              <a:rPr kumimoji="0" sz="1400" b="1" i="0" u="none" strike="noStrike" kern="1200" cap="none" spc="-10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risks </a:t>
            </a:r>
            <a:r>
              <a:rPr kumimoji="0" sz="1400" b="1" i="0" u="none" strike="noStrike" kern="1200" cap="none" spc="-5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to </a:t>
            </a:r>
            <a:r>
              <a:rPr kumimoji="0" sz="14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the</a:t>
            </a:r>
            <a:r>
              <a:rPr kumimoji="0" sz="1400" b="1" i="0" u="none" strike="noStrike" kern="1200" cap="none" spc="-6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 </a:t>
            </a:r>
            <a:r>
              <a:rPr kumimoji="0" sz="1400" b="1" i="0" u="none" strike="noStrike" kern="1200" cap="none" spc="-7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Lucida Sans"/>
              </a:rPr>
              <a:t>business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Lucida Sans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80C32511-C6A8-6599-15F4-BAAB9228D4B8}"/>
              </a:ext>
            </a:extLst>
          </p:cNvPr>
          <p:cNvSpPr txBox="1"/>
          <p:nvPr/>
        </p:nvSpPr>
        <p:spPr>
          <a:xfrm>
            <a:off x="280362" y="3076499"/>
            <a:ext cx="1928417" cy="86281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marR="4607" lvl="0" indent="0" algn="l" defTabSz="829178" rtl="0" eaLnBrk="1" fontAlgn="auto" latinLnBrk="0" hangingPunct="1">
              <a:lnSpc>
                <a:spcPct val="101699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chemeClr val="bg1"/>
                </a:solidFill>
              </a:rPr>
              <a:t>The language of corporate  responsibility </a:t>
            </a:r>
            <a:r>
              <a:rPr lang="en-US" sz="1100">
                <a:solidFill>
                  <a:schemeClr val="bg1"/>
                </a:solidFill>
              </a:rPr>
              <a:t>should not only revolve around risks to the business but also </a:t>
            </a:r>
            <a:r>
              <a:rPr sz="1100">
                <a:solidFill>
                  <a:schemeClr val="bg1"/>
                </a:solidFill>
              </a:rPr>
              <a:t>risks to people</a:t>
            </a:r>
            <a:r>
              <a:rPr lang="en-US" sz="1100">
                <a:solidFill>
                  <a:schemeClr val="bg1"/>
                </a:solidFill>
              </a:rPr>
              <a:t>.</a:t>
            </a:r>
            <a:endParaRPr sz="1100">
              <a:solidFill>
                <a:schemeClr val="bg1"/>
              </a:solidFill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44E5D14A-A8F2-DDEE-3BA6-42D3C809AE13}"/>
              </a:ext>
            </a:extLst>
          </p:cNvPr>
          <p:cNvSpPr txBox="1"/>
          <p:nvPr/>
        </p:nvSpPr>
        <p:spPr>
          <a:xfrm>
            <a:off x="280362" y="4173752"/>
            <a:ext cx="1949146" cy="5133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lvl="0" indent="0" algn="l" defTabSz="829178" rtl="0" eaLnBrk="1" fontAlgn="auto" latinLnBrk="0" hangingPunct="1">
              <a:lnSpc>
                <a:spcPct val="101499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chemeClr val="bg1"/>
                </a:solidFill>
              </a:rPr>
              <a:t>This people-centric approach can be challenging to integrate into existing ERM systems.</a:t>
            </a:r>
          </a:p>
        </p:txBody>
      </p:sp>
      <p:sp>
        <p:nvSpPr>
          <p:cNvPr id="139" name="object 55">
            <a:extLst>
              <a:ext uri="{FF2B5EF4-FFF2-40B4-BE49-F238E27FC236}">
                <a16:creationId xmlns:a16="http://schemas.microsoft.com/office/drawing/2014/main" id="{E3FA4811-3EDF-F156-D573-90BE7EFFE6BE}"/>
              </a:ext>
            </a:extLst>
          </p:cNvPr>
          <p:cNvSpPr/>
          <p:nvPr/>
        </p:nvSpPr>
        <p:spPr>
          <a:xfrm>
            <a:off x="9987152" y="1486378"/>
            <a:ext cx="994439" cy="0"/>
          </a:xfrm>
          <a:custGeom>
            <a:avLst/>
            <a:gdLst/>
            <a:ahLst/>
            <a:cxnLst/>
            <a:rect l="l" t="t" r="r" b="b"/>
            <a:pathLst>
              <a:path w="1096645">
                <a:moveTo>
                  <a:pt x="0" y="0"/>
                </a:moveTo>
                <a:lnTo>
                  <a:pt x="1096048" y="0"/>
                </a:lnTo>
              </a:path>
            </a:pathLst>
          </a:custGeom>
          <a:ln w="50457">
            <a:solidFill>
              <a:srgbClr val="9E2A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0" name="object 56">
            <a:extLst>
              <a:ext uri="{FF2B5EF4-FFF2-40B4-BE49-F238E27FC236}">
                <a16:creationId xmlns:a16="http://schemas.microsoft.com/office/drawing/2014/main" id="{73F1DDB8-6C5F-00FB-BE99-CBF6124CBF3E}"/>
              </a:ext>
            </a:extLst>
          </p:cNvPr>
          <p:cNvSpPr/>
          <p:nvPr/>
        </p:nvSpPr>
        <p:spPr>
          <a:xfrm>
            <a:off x="3064890" y="1486378"/>
            <a:ext cx="993863" cy="0"/>
          </a:xfrm>
          <a:custGeom>
            <a:avLst/>
            <a:gdLst/>
            <a:ahLst/>
            <a:cxnLst/>
            <a:rect l="l" t="t" r="r" b="b"/>
            <a:pathLst>
              <a:path w="1096010">
                <a:moveTo>
                  <a:pt x="0" y="0"/>
                </a:moveTo>
                <a:lnTo>
                  <a:pt x="1095755" y="0"/>
                </a:lnTo>
              </a:path>
            </a:pathLst>
          </a:custGeom>
          <a:ln w="50457">
            <a:solidFill>
              <a:srgbClr val="9E2A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1" name="object 57">
            <a:extLst>
              <a:ext uri="{FF2B5EF4-FFF2-40B4-BE49-F238E27FC236}">
                <a16:creationId xmlns:a16="http://schemas.microsoft.com/office/drawing/2014/main" id="{FA95B5B2-5E78-5D42-A6BB-48E4F85C2B51}"/>
              </a:ext>
            </a:extLst>
          </p:cNvPr>
          <p:cNvSpPr txBox="1"/>
          <p:nvPr/>
        </p:nvSpPr>
        <p:spPr>
          <a:xfrm>
            <a:off x="4058753" y="1375869"/>
            <a:ext cx="5928399" cy="229399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marR="0" lvl="0" indent="0" algn="ctr" defTabSz="829178" rtl="0" eaLnBrk="1" fontAlgn="auto" latinLnBrk="0" hangingPunct="1">
              <a:lnSpc>
                <a:spcPct val="100000"/>
              </a:lnSpc>
              <a:spcBef>
                <a:spcPts val="1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-27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ea typeface="+mn-ea"/>
                <a:cs typeface="Lucida Sans"/>
              </a:rPr>
              <a:t>Examples of </a:t>
            </a:r>
            <a:r>
              <a:rPr kumimoji="0" lang="en-SG" sz="1400" b="1" i="0" u="none" strike="noStrike" kern="1200" cap="none" spc="-54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ea typeface="+mn-ea"/>
                <a:cs typeface="Lucida Sans"/>
              </a:rPr>
              <a:t> Human Rights Risks that the Private Sector Faces</a:t>
            </a:r>
            <a:endParaRPr kumimoji="0" lang="en-SG" sz="1400" b="0" i="0" u="none" strike="noStrike" kern="1200" cap="none" spc="0" normalizeH="0" baseline="0" noProof="0">
              <a:ln>
                <a:noFill/>
              </a:ln>
              <a:solidFill>
                <a:srgbClr val="9E2A2B"/>
              </a:solidFill>
              <a:effectLst/>
              <a:uLnTx/>
              <a:uFillTx/>
              <a:ea typeface="+mn-ea"/>
              <a:cs typeface="Lucida San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03AA721-33CF-B7E9-8325-D2BC33CA736A}"/>
              </a:ext>
            </a:extLst>
          </p:cNvPr>
          <p:cNvSpPr/>
          <p:nvPr/>
        </p:nvSpPr>
        <p:spPr>
          <a:xfrm>
            <a:off x="2964250" y="2054290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Suppliers using </a:t>
            </a:r>
            <a:r>
              <a:rPr lang="en-US" sz="1100" b="1">
                <a:solidFill>
                  <a:schemeClr val="tx1"/>
                </a:solidFill>
              </a:rPr>
              <a:t>forced labor </a:t>
            </a:r>
            <a:r>
              <a:rPr lang="en-US" sz="1100">
                <a:solidFill>
                  <a:schemeClr val="tx1"/>
                </a:solidFill>
              </a:rPr>
              <a:t>(modern slavery) or </a:t>
            </a:r>
            <a:r>
              <a:rPr lang="en-US" sz="1100" b="1">
                <a:solidFill>
                  <a:schemeClr val="tx1"/>
                </a:solidFill>
              </a:rPr>
              <a:t>child </a:t>
            </a:r>
            <a:r>
              <a:rPr lang="en-US" sz="1100" b="1" err="1">
                <a:solidFill>
                  <a:schemeClr val="tx1"/>
                </a:solidFill>
              </a:rPr>
              <a:t>labour</a:t>
            </a:r>
            <a:r>
              <a:rPr lang="en-US" sz="1100" b="1">
                <a:solidFill>
                  <a:schemeClr val="tx1"/>
                </a:solidFill>
              </a:rPr>
              <a:t> </a:t>
            </a:r>
            <a:endParaRPr lang="en-SG" sz="1100" b="1">
              <a:solidFill>
                <a:schemeClr val="tx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F663C52-FA99-6D89-5707-C9D83B694712}"/>
              </a:ext>
            </a:extLst>
          </p:cNvPr>
          <p:cNvSpPr/>
          <p:nvPr/>
        </p:nvSpPr>
        <p:spPr>
          <a:xfrm>
            <a:off x="2931736" y="1924154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D4082B3-7AD6-0CE9-B2A8-7A6484EFC712}"/>
              </a:ext>
            </a:extLst>
          </p:cNvPr>
          <p:cNvSpPr/>
          <p:nvPr/>
        </p:nvSpPr>
        <p:spPr>
          <a:xfrm>
            <a:off x="5788154" y="1924154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3F20503-1022-6CFC-9C53-72C7682412B8}"/>
              </a:ext>
            </a:extLst>
          </p:cNvPr>
          <p:cNvSpPr/>
          <p:nvPr/>
        </p:nvSpPr>
        <p:spPr>
          <a:xfrm>
            <a:off x="8644572" y="1924154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0283FCF-EE62-C4B8-C51E-6B06462B3D16}"/>
              </a:ext>
            </a:extLst>
          </p:cNvPr>
          <p:cNvSpPr/>
          <p:nvPr/>
        </p:nvSpPr>
        <p:spPr>
          <a:xfrm>
            <a:off x="8691764" y="2042305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Local communities </a:t>
            </a:r>
            <a:r>
              <a:rPr lang="en-US" sz="1100" b="1">
                <a:solidFill>
                  <a:schemeClr val="tx1"/>
                </a:solidFill>
              </a:rPr>
              <a:t>being displaced </a:t>
            </a:r>
            <a:r>
              <a:rPr lang="en-US" sz="1100">
                <a:solidFill>
                  <a:schemeClr val="tx1"/>
                </a:solidFill>
              </a:rPr>
              <a:t>by projects</a:t>
            </a:r>
            <a:endParaRPr lang="en-SG" sz="1100" b="1" err="1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A7918E5-3163-F068-BB6E-F89C48B55B0A}"/>
              </a:ext>
            </a:extLst>
          </p:cNvPr>
          <p:cNvSpPr/>
          <p:nvPr/>
        </p:nvSpPr>
        <p:spPr>
          <a:xfrm>
            <a:off x="5835346" y="2042305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Employees or customers facing </a:t>
            </a:r>
            <a:r>
              <a:rPr lang="en-US" sz="1100" b="1">
                <a:solidFill>
                  <a:schemeClr val="tx1"/>
                </a:solidFill>
              </a:rPr>
              <a:t>discrimination</a:t>
            </a:r>
            <a:r>
              <a:rPr lang="en-US" sz="1100">
                <a:solidFill>
                  <a:schemeClr val="tx1"/>
                </a:solidFill>
              </a:rPr>
              <a:t> by race, gender, sexuality</a:t>
            </a:r>
            <a:endParaRPr lang="en-SG" sz="1100" b="1" err="1">
              <a:solidFill>
                <a:schemeClr val="tx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480877B-E915-5E1A-6989-0BD39BFB7A05}"/>
              </a:ext>
            </a:extLst>
          </p:cNvPr>
          <p:cNvSpPr/>
          <p:nvPr/>
        </p:nvSpPr>
        <p:spPr>
          <a:xfrm>
            <a:off x="2964250" y="3485854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People’s </a:t>
            </a:r>
            <a:r>
              <a:rPr lang="en-US" sz="1100" b="1">
                <a:solidFill>
                  <a:schemeClr val="tx1"/>
                </a:solidFill>
              </a:rPr>
              <a:t>health being damaged </a:t>
            </a:r>
            <a:r>
              <a:rPr lang="en-US" sz="1100">
                <a:solidFill>
                  <a:schemeClr val="tx1"/>
                </a:solidFill>
              </a:rPr>
              <a:t>through accidents and pollution</a:t>
            </a:r>
            <a:endParaRPr lang="en-SG" sz="1100" b="1" err="1">
              <a:solidFill>
                <a:schemeClr val="tx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0CF48C2-445B-A3F9-CD05-BD716B097B31}"/>
              </a:ext>
            </a:extLst>
          </p:cNvPr>
          <p:cNvSpPr/>
          <p:nvPr/>
        </p:nvSpPr>
        <p:spPr>
          <a:xfrm>
            <a:off x="2931736" y="3355718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4F97E22-93CB-657C-9284-2F268E987762}"/>
              </a:ext>
            </a:extLst>
          </p:cNvPr>
          <p:cNvSpPr/>
          <p:nvPr/>
        </p:nvSpPr>
        <p:spPr>
          <a:xfrm>
            <a:off x="5788154" y="3355718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16ED7E6-39E5-3B82-42EF-CADC32CA23B3}"/>
              </a:ext>
            </a:extLst>
          </p:cNvPr>
          <p:cNvSpPr/>
          <p:nvPr/>
        </p:nvSpPr>
        <p:spPr>
          <a:xfrm>
            <a:off x="8644572" y="3355718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89CC1D0-34C4-F7AE-5B0B-9140A36B9999}"/>
              </a:ext>
            </a:extLst>
          </p:cNvPr>
          <p:cNvSpPr/>
          <p:nvPr/>
        </p:nvSpPr>
        <p:spPr>
          <a:xfrm>
            <a:off x="8691764" y="3473869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Workers and communities being </a:t>
            </a:r>
            <a:r>
              <a:rPr lang="en-US" sz="1100" b="1">
                <a:solidFill>
                  <a:schemeClr val="tx1"/>
                </a:solidFill>
              </a:rPr>
              <a:t>denied the opportunity </a:t>
            </a:r>
            <a:r>
              <a:rPr lang="en-US" sz="1100">
                <a:solidFill>
                  <a:schemeClr val="tx1"/>
                </a:solidFill>
              </a:rPr>
              <a:t>to raise grievances</a:t>
            </a:r>
            <a:endParaRPr lang="en-SG" sz="1100" b="1" err="1">
              <a:solidFill>
                <a:schemeClr val="tx1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945F5A1-CB5B-F554-B9D2-52B027495766}"/>
              </a:ext>
            </a:extLst>
          </p:cNvPr>
          <p:cNvSpPr/>
          <p:nvPr/>
        </p:nvSpPr>
        <p:spPr>
          <a:xfrm>
            <a:off x="5835346" y="3473869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Security guards using </a:t>
            </a:r>
            <a:r>
              <a:rPr lang="en-US" sz="1100" b="1">
                <a:solidFill>
                  <a:schemeClr val="tx1"/>
                </a:solidFill>
              </a:rPr>
              <a:t>excessive force</a:t>
            </a:r>
            <a:endParaRPr lang="en-SG" sz="1100" b="1" err="1">
              <a:solidFill>
                <a:schemeClr val="tx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F92DA4-D2FE-FB29-8FDF-4D435B06F1AD}"/>
              </a:ext>
            </a:extLst>
          </p:cNvPr>
          <p:cNvSpPr/>
          <p:nvPr/>
        </p:nvSpPr>
        <p:spPr>
          <a:xfrm>
            <a:off x="2964250" y="4937299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Factories and industrial sites providing </a:t>
            </a:r>
            <a:r>
              <a:rPr lang="en-US" sz="1100" b="1">
                <a:solidFill>
                  <a:schemeClr val="tx1"/>
                </a:solidFill>
              </a:rPr>
              <a:t>unsafe working conditions</a:t>
            </a:r>
            <a:endParaRPr lang="en-SG" sz="1100" b="1" err="1">
              <a:solidFill>
                <a:schemeClr val="tx1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883772D-215F-98DC-F76F-69F4700A9742}"/>
              </a:ext>
            </a:extLst>
          </p:cNvPr>
          <p:cNvSpPr/>
          <p:nvPr/>
        </p:nvSpPr>
        <p:spPr>
          <a:xfrm>
            <a:off x="2931736" y="4807163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983890F-3971-950B-2055-3E5B5B4F576F}"/>
              </a:ext>
            </a:extLst>
          </p:cNvPr>
          <p:cNvSpPr/>
          <p:nvPr/>
        </p:nvSpPr>
        <p:spPr>
          <a:xfrm>
            <a:off x="5788154" y="4807163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6303D33-E219-64FB-7BE1-39A78B376339}"/>
              </a:ext>
            </a:extLst>
          </p:cNvPr>
          <p:cNvSpPr/>
          <p:nvPr/>
        </p:nvSpPr>
        <p:spPr>
          <a:xfrm>
            <a:off x="8644572" y="4807163"/>
            <a:ext cx="2460512" cy="771313"/>
          </a:xfrm>
          <a:prstGeom prst="rect">
            <a:avLst/>
          </a:prstGeom>
          <a:noFill/>
          <a:ln w="19050">
            <a:solidFill>
              <a:srgbClr val="9E2A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ED084A7-D86D-A255-34C7-F9D7D4E5562F}"/>
              </a:ext>
            </a:extLst>
          </p:cNvPr>
          <p:cNvSpPr/>
          <p:nvPr/>
        </p:nvSpPr>
        <p:spPr>
          <a:xfrm>
            <a:off x="8691764" y="4925314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Workers being </a:t>
            </a:r>
            <a:r>
              <a:rPr lang="en-US" sz="1100" b="1">
                <a:solidFill>
                  <a:schemeClr val="tx1"/>
                </a:solidFill>
              </a:rPr>
              <a:t>denied rights </a:t>
            </a:r>
            <a:r>
              <a:rPr lang="en-US" sz="1100">
                <a:solidFill>
                  <a:schemeClr val="tx1"/>
                </a:solidFill>
              </a:rPr>
              <a:t>such as freedom of association</a:t>
            </a:r>
            <a:endParaRPr lang="en-SG" sz="1100" b="1" err="1">
              <a:solidFill>
                <a:schemeClr val="tx1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1C82E55-85AD-491B-18D3-E4ECAE061A5C}"/>
              </a:ext>
            </a:extLst>
          </p:cNvPr>
          <p:cNvSpPr/>
          <p:nvPr/>
        </p:nvSpPr>
        <p:spPr>
          <a:xfrm>
            <a:off x="5835346" y="4925314"/>
            <a:ext cx="2366128" cy="511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100">
                <a:solidFill>
                  <a:schemeClr val="tx1"/>
                </a:solidFill>
              </a:rPr>
              <a:t>Workers being </a:t>
            </a:r>
            <a:r>
              <a:rPr lang="en-US" sz="1100" b="1">
                <a:solidFill>
                  <a:schemeClr val="tx1"/>
                </a:solidFill>
              </a:rPr>
              <a:t>underpaid</a:t>
            </a:r>
            <a:endParaRPr lang="en-SG" sz="1100" b="1" err="1">
              <a:solidFill>
                <a:schemeClr val="tx1"/>
              </a:solidFill>
            </a:endParaRPr>
          </a:p>
        </p:txBody>
      </p:sp>
      <p:pic>
        <p:nvPicPr>
          <p:cNvPr id="163" name="Graphic 162" descr="Power Plant with solid fill">
            <a:extLst>
              <a:ext uri="{FF2B5EF4-FFF2-40B4-BE49-F238E27FC236}">
                <a16:creationId xmlns:a16="http://schemas.microsoft.com/office/drawing/2014/main" id="{AFC7FFC8-1C8A-B335-1E45-29B5A5589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7767" y="5293052"/>
            <a:ext cx="400139" cy="400139"/>
          </a:xfrm>
          <a:prstGeom prst="rect">
            <a:avLst/>
          </a:prstGeom>
        </p:spPr>
      </p:pic>
      <p:pic>
        <p:nvPicPr>
          <p:cNvPr id="167" name="Graphic 166" descr="Group of men with solid fill">
            <a:extLst>
              <a:ext uri="{FF2B5EF4-FFF2-40B4-BE49-F238E27FC236}">
                <a16:creationId xmlns:a16="http://schemas.microsoft.com/office/drawing/2014/main" id="{43B1BCBA-AFCC-FF39-0F5B-DC73D62F2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1080" y="2444772"/>
            <a:ext cx="450394" cy="450394"/>
          </a:xfrm>
          <a:prstGeom prst="rect">
            <a:avLst/>
          </a:prstGeom>
        </p:spPr>
      </p:pic>
      <p:pic>
        <p:nvPicPr>
          <p:cNvPr id="169" name="Graphic 168" descr="Heart with pulse with solid fill">
            <a:extLst>
              <a:ext uri="{FF2B5EF4-FFF2-40B4-BE49-F238E27FC236}">
                <a16:creationId xmlns:a16="http://schemas.microsoft.com/office/drawing/2014/main" id="{FA50280F-57B7-9102-F92F-5A82DEF09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3768" y="3867408"/>
            <a:ext cx="471302" cy="471302"/>
          </a:xfrm>
          <a:prstGeom prst="rect">
            <a:avLst/>
          </a:prstGeom>
        </p:spPr>
      </p:pic>
      <p:pic>
        <p:nvPicPr>
          <p:cNvPr id="171" name="Graphic 170" descr="Medical with solid fill">
            <a:extLst>
              <a:ext uri="{FF2B5EF4-FFF2-40B4-BE49-F238E27FC236}">
                <a16:creationId xmlns:a16="http://schemas.microsoft.com/office/drawing/2014/main" id="{FDB76460-22CF-E7E3-BF28-F0033F176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2672" y="3885697"/>
            <a:ext cx="471302" cy="471302"/>
          </a:xfrm>
          <a:prstGeom prst="rect">
            <a:avLst/>
          </a:prstGeom>
        </p:spPr>
      </p:pic>
      <p:pic>
        <p:nvPicPr>
          <p:cNvPr id="173" name="Graphic 172" descr="Home with solid fill">
            <a:extLst>
              <a:ext uri="{FF2B5EF4-FFF2-40B4-BE49-F238E27FC236}">
                <a16:creationId xmlns:a16="http://schemas.microsoft.com/office/drawing/2014/main" id="{8CCC5B2F-FD53-9AE6-1EE2-F01CB21257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63941" y="2450887"/>
            <a:ext cx="393951" cy="393951"/>
          </a:xfrm>
          <a:prstGeom prst="rect">
            <a:avLst/>
          </a:prstGeom>
        </p:spPr>
      </p:pic>
      <p:pic>
        <p:nvPicPr>
          <p:cNvPr id="175" name="Graphic 174" descr="Child with balloon with solid fill">
            <a:extLst>
              <a:ext uri="{FF2B5EF4-FFF2-40B4-BE49-F238E27FC236}">
                <a16:creationId xmlns:a16="http://schemas.microsoft.com/office/drawing/2014/main" id="{5FE3CA28-39DF-6BCD-0B6B-38929277B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5977" y="2373536"/>
            <a:ext cx="471302" cy="471302"/>
          </a:xfrm>
          <a:prstGeom prst="rect">
            <a:avLst/>
          </a:prstGeom>
        </p:spPr>
      </p:pic>
      <p:pic>
        <p:nvPicPr>
          <p:cNvPr id="177" name="Graphic 176" descr="Marketing with solid fill">
            <a:extLst>
              <a:ext uri="{FF2B5EF4-FFF2-40B4-BE49-F238E27FC236}">
                <a16:creationId xmlns:a16="http://schemas.microsoft.com/office/drawing/2014/main" id="{4D112F86-8F59-0827-B316-667413D112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48460" y="3887627"/>
            <a:ext cx="471302" cy="471302"/>
          </a:xfrm>
          <a:prstGeom prst="rect">
            <a:avLst/>
          </a:prstGeom>
        </p:spPr>
      </p:pic>
      <p:pic>
        <p:nvPicPr>
          <p:cNvPr id="179" name="Graphic 178" descr="Coins with solid fill">
            <a:extLst>
              <a:ext uri="{FF2B5EF4-FFF2-40B4-BE49-F238E27FC236}">
                <a16:creationId xmlns:a16="http://schemas.microsoft.com/office/drawing/2014/main" id="{6A0DD0AE-D82A-DEA5-E22B-232D081292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01335" y="5325719"/>
            <a:ext cx="400139" cy="400139"/>
          </a:xfrm>
          <a:prstGeom prst="rect">
            <a:avLst/>
          </a:prstGeom>
        </p:spPr>
      </p:pic>
      <p:pic>
        <p:nvPicPr>
          <p:cNvPr id="183" name="Graphic 182" descr="Cycle with people with solid fill">
            <a:extLst>
              <a:ext uri="{FF2B5EF4-FFF2-40B4-BE49-F238E27FC236}">
                <a16:creationId xmlns:a16="http://schemas.microsoft.com/office/drawing/2014/main" id="{30CBBAAB-83C9-E630-FF04-33E8D11FB7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95076" y="539289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431800"/>
            <a:ext cx="10564813" cy="533400"/>
          </a:xfrm>
        </p:spPr>
        <p:txBody>
          <a:bodyPr anchor="ctr"/>
          <a:lstStyle/>
          <a:p>
            <a:r>
              <a:rPr lang="en-SG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to design trustworthy organizations</a:t>
            </a:r>
            <a:endParaRPr lang="en-GB" sz="3200" b="1">
              <a:solidFill>
                <a:srgbClr val="9E2A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4879B74-55AB-A3B9-F134-C2FDED40C335}"/>
              </a:ext>
            </a:extLst>
          </p:cNvPr>
          <p:cNvSpPr/>
          <p:nvPr/>
        </p:nvSpPr>
        <p:spPr>
          <a:xfrm>
            <a:off x="635000" y="606748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0778"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Source: KPMG Global</a:t>
            </a:r>
            <a:endParaRPr kumimoji="0" lang="en-US" sz="800" b="0" i="0" u="none" strike="noStrike" kern="0" cap="none" spc="0" normalizeH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Google Shape;709;p36">
            <a:extLst>
              <a:ext uri="{FF2B5EF4-FFF2-40B4-BE49-F238E27FC236}">
                <a16:creationId xmlns:a16="http://schemas.microsoft.com/office/drawing/2014/main" id="{793097C3-F76F-5792-6903-9EC86545D6EE}"/>
              </a:ext>
            </a:extLst>
          </p:cNvPr>
          <p:cNvSpPr/>
          <p:nvPr/>
        </p:nvSpPr>
        <p:spPr>
          <a:xfrm>
            <a:off x="1023592" y="1252205"/>
            <a:ext cx="10144818" cy="809700"/>
          </a:xfrm>
          <a:prstGeom prst="uturnArrow">
            <a:avLst>
              <a:gd name="adj1" fmla="val 17358"/>
              <a:gd name="adj2" fmla="val 25000"/>
              <a:gd name="adj3" fmla="val 29553"/>
              <a:gd name="adj4" fmla="val 43750"/>
              <a:gd name="adj5" fmla="val 75000"/>
            </a:avLst>
          </a:prstGeom>
          <a:solidFill>
            <a:srgbClr val="94D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11;p36">
            <a:extLst>
              <a:ext uri="{FF2B5EF4-FFF2-40B4-BE49-F238E27FC236}">
                <a16:creationId xmlns:a16="http://schemas.microsoft.com/office/drawing/2014/main" id="{C90012A1-6565-C5A7-FD68-A0C599561747}"/>
              </a:ext>
            </a:extLst>
          </p:cNvPr>
          <p:cNvSpPr/>
          <p:nvPr/>
        </p:nvSpPr>
        <p:spPr>
          <a:xfrm rot="10800000">
            <a:off x="1023589" y="4857612"/>
            <a:ext cx="10144816" cy="809700"/>
          </a:xfrm>
          <a:prstGeom prst="uturnArrow">
            <a:avLst>
              <a:gd name="adj1" fmla="val 17358"/>
              <a:gd name="adj2" fmla="val 25000"/>
              <a:gd name="adj3" fmla="val 29553"/>
              <a:gd name="adj4" fmla="val 43750"/>
              <a:gd name="adj5" fmla="val 75000"/>
            </a:avLst>
          </a:prstGeom>
          <a:solidFill>
            <a:srgbClr val="94D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12;p36">
            <a:extLst>
              <a:ext uri="{FF2B5EF4-FFF2-40B4-BE49-F238E27FC236}">
                <a16:creationId xmlns:a16="http://schemas.microsoft.com/office/drawing/2014/main" id="{40E8CA34-8889-052B-3BE1-857BE693B2A7}"/>
              </a:ext>
            </a:extLst>
          </p:cNvPr>
          <p:cNvSpPr/>
          <p:nvPr/>
        </p:nvSpPr>
        <p:spPr>
          <a:xfrm>
            <a:off x="6160511" y="2082649"/>
            <a:ext cx="2484882" cy="2728777"/>
          </a:xfrm>
          <a:prstGeom prst="rect">
            <a:avLst/>
          </a:prstGeom>
          <a:solidFill>
            <a:srgbClr val="016273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713;p36">
            <a:extLst>
              <a:ext uri="{FF2B5EF4-FFF2-40B4-BE49-F238E27FC236}">
                <a16:creationId xmlns:a16="http://schemas.microsoft.com/office/drawing/2014/main" id="{392B3D53-4877-A63F-50BE-7871CA190271}"/>
              </a:ext>
            </a:extLst>
          </p:cNvPr>
          <p:cNvSpPr/>
          <p:nvPr/>
        </p:nvSpPr>
        <p:spPr>
          <a:xfrm>
            <a:off x="3594277" y="2082649"/>
            <a:ext cx="2484882" cy="2728777"/>
          </a:xfrm>
          <a:prstGeom prst="rect">
            <a:avLst/>
          </a:prstGeom>
          <a:solidFill>
            <a:srgbClr val="0A9396">
              <a:alpha val="80000"/>
            </a:srgbClr>
          </a:solidFill>
          <a:ln>
            <a:solidFill>
              <a:srgbClr val="0A939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714;p36">
            <a:extLst>
              <a:ext uri="{FF2B5EF4-FFF2-40B4-BE49-F238E27FC236}">
                <a16:creationId xmlns:a16="http://schemas.microsoft.com/office/drawing/2014/main" id="{63141989-3205-C289-17F6-2C58C9C0012C}"/>
              </a:ext>
            </a:extLst>
          </p:cNvPr>
          <p:cNvSpPr/>
          <p:nvPr/>
        </p:nvSpPr>
        <p:spPr>
          <a:xfrm>
            <a:off x="1023591" y="2082649"/>
            <a:ext cx="2484882" cy="2728777"/>
          </a:xfrm>
          <a:prstGeom prst="rect">
            <a:avLst/>
          </a:prstGeom>
          <a:solidFill>
            <a:srgbClr val="9E2A2B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715;p36">
            <a:extLst>
              <a:ext uri="{FF2B5EF4-FFF2-40B4-BE49-F238E27FC236}">
                <a16:creationId xmlns:a16="http://schemas.microsoft.com/office/drawing/2014/main" id="{1350F933-F30E-0BBE-F8E5-3ABC791355A0}"/>
              </a:ext>
            </a:extLst>
          </p:cNvPr>
          <p:cNvSpPr/>
          <p:nvPr/>
        </p:nvSpPr>
        <p:spPr>
          <a:xfrm>
            <a:off x="8726433" y="2082649"/>
            <a:ext cx="2484882" cy="2728777"/>
          </a:xfrm>
          <a:prstGeom prst="rect">
            <a:avLst/>
          </a:prstGeom>
          <a:solidFill>
            <a:srgbClr val="CA670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717;p36">
            <a:extLst>
              <a:ext uri="{FF2B5EF4-FFF2-40B4-BE49-F238E27FC236}">
                <a16:creationId xmlns:a16="http://schemas.microsoft.com/office/drawing/2014/main" id="{368E2969-E6D7-9A3B-58AF-4EA40FCA835A}"/>
              </a:ext>
            </a:extLst>
          </p:cNvPr>
          <p:cNvSpPr/>
          <p:nvPr/>
        </p:nvSpPr>
        <p:spPr>
          <a:xfrm>
            <a:off x="4144499" y="1730991"/>
            <a:ext cx="1428900" cy="616200"/>
          </a:xfrm>
          <a:prstGeom prst="rect">
            <a:avLst/>
          </a:prstGeom>
          <a:solidFill>
            <a:schemeClr val="bg1"/>
          </a:solidFill>
          <a:ln w="19050">
            <a:solidFill>
              <a:srgbClr val="0A939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721;p36">
            <a:extLst>
              <a:ext uri="{FF2B5EF4-FFF2-40B4-BE49-F238E27FC236}">
                <a16:creationId xmlns:a16="http://schemas.microsoft.com/office/drawing/2014/main" id="{4B64C097-49D2-8F57-0159-05EEEFBF75D8}"/>
              </a:ext>
            </a:extLst>
          </p:cNvPr>
          <p:cNvSpPr txBox="1"/>
          <p:nvPr/>
        </p:nvSpPr>
        <p:spPr>
          <a:xfrm>
            <a:off x="6297675" y="2369352"/>
            <a:ext cx="2352369" cy="21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Transform to operationalise and embed trustworthiness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Can you group issues to focus on priority areas?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you have a governance office?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Who is responsible to deliver organizational transformation?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is accountable for ensuring they succeed?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722;p36">
            <a:extLst>
              <a:ext uri="{FF2B5EF4-FFF2-40B4-BE49-F238E27FC236}">
                <a16:creationId xmlns:a16="http://schemas.microsoft.com/office/drawing/2014/main" id="{7A977870-DAA2-D5D2-BF5B-E9787AB1F6A3}"/>
              </a:ext>
            </a:extLst>
          </p:cNvPr>
          <p:cNvSpPr txBox="1"/>
          <p:nvPr/>
        </p:nvSpPr>
        <p:spPr>
          <a:xfrm>
            <a:off x="3725332" y="2296200"/>
            <a:ext cx="2358715" cy="211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Assess to evaluate organisation’s design and develop trust strategy: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How are you meeting stakeholder expectations?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the identified trust issues correctly prioritised?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Can you improve organisational design or implement mitigations?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723;p36">
            <a:extLst>
              <a:ext uri="{FF2B5EF4-FFF2-40B4-BE49-F238E27FC236}">
                <a16:creationId xmlns:a16="http://schemas.microsoft.com/office/drawing/2014/main" id="{25E208D1-CBED-2EFA-7F8E-E60202AD5F81}"/>
              </a:ext>
            </a:extLst>
          </p:cNvPr>
          <p:cNvSpPr txBox="1"/>
          <p:nvPr/>
        </p:nvSpPr>
        <p:spPr>
          <a:xfrm>
            <a:off x="1086674" y="2369352"/>
            <a:ext cx="2358715" cy="194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Listen to understand stakeholder trust and expectations, and identify issue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 you know you your stakeholders are, what are their expectations and how they interact?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you clear on the root causes of any actual or potential trust issues?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724;p36">
            <a:extLst>
              <a:ext uri="{FF2B5EF4-FFF2-40B4-BE49-F238E27FC236}">
                <a16:creationId xmlns:a16="http://schemas.microsoft.com/office/drawing/2014/main" id="{556BF754-0746-CAFB-AE9A-DBD7A2185FF1}"/>
              </a:ext>
            </a:extLst>
          </p:cNvPr>
          <p:cNvSpPr txBox="1"/>
          <p:nvPr/>
        </p:nvSpPr>
        <p:spPr>
          <a:xfrm>
            <a:off x="8768130" y="2369352"/>
            <a:ext cx="2358715" cy="181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Communicate back to stakeholders to demonstrate you have listened and acted.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How are you communicating with your stakeholders?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brand strategy aligned to the trust agenda?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there communications framework in place?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725;p36">
            <a:extLst>
              <a:ext uri="{FF2B5EF4-FFF2-40B4-BE49-F238E27FC236}">
                <a16:creationId xmlns:a16="http://schemas.microsoft.com/office/drawing/2014/main" id="{E8F70C52-5096-1E12-1C32-63AB183FFED5}"/>
              </a:ext>
            </a:extLst>
          </p:cNvPr>
          <p:cNvSpPr txBox="1"/>
          <p:nvPr/>
        </p:nvSpPr>
        <p:spPr>
          <a:xfrm>
            <a:off x="6690142" y="4605679"/>
            <a:ext cx="1425619" cy="616199"/>
          </a:xfrm>
          <a:prstGeom prst="rect">
            <a:avLst/>
          </a:prstGeom>
          <a:solidFill>
            <a:schemeClr val="bg1"/>
          </a:solidFill>
          <a:ln w="19050">
            <a:solidFill>
              <a:srgbClr val="01627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016273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3. Transform 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16273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Operationalize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16273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726;p36">
            <a:extLst>
              <a:ext uri="{FF2B5EF4-FFF2-40B4-BE49-F238E27FC236}">
                <a16:creationId xmlns:a16="http://schemas.microsoft.com/office/drawing/2014/main" id="{D1E01705-1F77-DE83-1DC6-B609C818F49D}"/>
              </a:ext>
            </a:extLst>
          </p:cNvPr>
          <p:cNvSpPr txBox="1"/>
          <p:nvPr/>
        </p:nvSpPr>
        <p:spPr>
          <a:xfrm>
            <a:off x="4144499" y="1767763"/>
            <a:ext cx="1428900" cy="54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0A9396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2. Assess 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A9396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Develop strategy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A9396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" name="Google Shape;727;p36">
            <a:extLst>
              <a:ext uri="{FF2B5EF4-FFF2-40B4-BE49-F238E27FC236}">
                <a16:creationId xmlns:a16="http://schemas.microsoft.com/office/drawing/2014/main" id="{FA27E80B-D168-6187-E81E-EAF7429F611D}"/>
              </a:ext>
            </a:extLst>
          </p:cNvPr>
          <p:cNvSpPr txBox="1"/>
          <p:nvPr/>
        </p:nvSpPr>
        <p:spPr>
          <a:xfrm>
            <a:off x="1629939" y="4605678"/>
            <a:ext cx="1428900" cy="605919"/>
          </a:xfrm>
          <a:prstGeom prst="rect">
            <a:avLst/>
          </a:prstGeom>
          <a:solidFill>
            <a:schemeClr val="bg1"/>
          </a:solidFill>
          <a:ln w="19050">
            <a:solidFill>
              <a:srgbClr val="9E2A2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1. Listen 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9E2A2B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Identify issues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9E2A2B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728;p36">
            <a:extLst>
              <a:ext uri="{FF2B5EF4-FFF2-40B4-BE49-F238E27FC236}">
                <a16:creationId xmlns:a16="http://schemas.microsoft.com/office/drawing/2014/main" id="{0EA90F1B-52B5-227A-6F8C-471070E8A1D0}"/>
              </a:ext>
            </a:extLst>
          </p:cNvPr>
          <p:cNvSpPr txBox="1"/>
          <p:nvPr/>
        </p:nvSpPr>
        <p:spPr>
          <a:xfrm>
            <a:off x="9248567" y="1799172"/>
            <a:ext cx="1428901" cy="542655"/>
          </a:xfrm>
          <a:prstGeom prst="rect">
            <a:avLst/>
          </a:prstGeom>
          <a:solidFill>
            <a:schemeClr val="bg1"/>
          </a:solidFill>
          <a:ln w="19050">
            <a:solidFill>
              <a:srgbClr val="CA670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SG" sz="1200" b="1" i="0" u="none" strike="noStrike" kern="1200" cap="none" spc="0" normalizeH="0" baseline="0" noProof="0">
                <a:ln>
                  <a:noFill/>
                </a:ln>
                <a:solidFill>
                  <a:srgbClr val="CA6702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4. Communicate 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CA6702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rPr>
              <a:t>Build trusted brand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CA6702"/>
              </a:solidFill>
              <a:effectLst/>
              <a:uLnTx/>
              <a:uFillTx/>
              <a:latin typeface="Arial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1015169"/>
      </p:ext>
    </p:extLst>
  </p:cSld>
  <p:clrMapOvr>
    <a:masterClrMapping/>
  </p:clrMapOvr>
</p:sld>
</file>

<file path=ppt/theme/theme1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6e4b95-e7ee-483f-9d9d-ff334df39150">
      <Terms xmlns="http://schemas.microsoft.com/office/infopath/2007/PartnerControls"/>
    </lcf76f155ced4ddcb4097134ff3c332f>
    <TaxCatchAll xmlns="cb9299f1-9437-475a-aa9d-66c158e479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E940CC97EF64A8B3ADFB7D8292A34" ma:contentTypeVersion="15" ma:contentTypeDescription="Create a new document." ma:contentTypeScope="" ma:versionID="c2255c3f1471fa027f494efaeceb4953">
  <xsd:schema xmlns:xsd="http://www.w3.org/2001/XMLSchema" xmlns:xs="http://www.w3.org/2001/XMLSchema" xmlns:p="http://schemas.microsoft.com/office/2006/metadata/properties" xmlns:ns2="6f6e4b95-e7ee-483f-9d9d-ff334df39150" xmlns:ns3="cb9299f1-9437-475a-aa9d-66c158e479da" targetNamespace="http://schemas.microsoft.com/office/2006/metadata/properties" ma:root="true" ma:fieldsID="33f7d13a176bb6bc1363806b9f938c49" ns2:_="" ns3:_="">
    <xsd:import namespace="6f6e4b95-e7ee-483f-9d9d-ff334df39150"/>
    <xsd:import namespace="cb9299f1-9437-475a-aa9d-66c158e47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e4b95-e7ee-483f-9d9d-ff334df39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883d318-f35c-4577-94aa-4c8e836d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299f1-9437-475a-aa9d-66c158e479d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f28fd36-4c7f-4ed0-8988-f9e9aea722f8}" ma:internalName="TaxCatchAll" ma:showField="CatchAllData" ma:web="cb9299f1-9437-475a-aa9d-66c158e47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F35DB-B497-4CC8-9CF6-0B1D15119637}">
  <ds:schemaRefs>
    <ds:schemaRef ds:uri="6f6e4b95-e7ee-483f-9d9d-ff334df39150"/>
    <ds:schemaRef ds:uri="cb9299f1-9437-475a-aa9d-66c158e479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24A6A0-30E2-4E90-A203-DA5430417DB0}">
  <ds:schemaRefs>
    <ds:schemaRef ds:uri="6f6e4b95-e7ee-483f-9d9d-ff334df39150"/>
    <ds:schemaRef ds:uri="cb9299f1-9437-475a-aa9d-66c158e479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44CC9A-1DA9-4264-9C81-9EF0C43562C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ed8881d-4062-46d6-b0ca-1cc939420954}" enabled="1" method="Privileged" siteId="{deff24bb-2089-4400-8c8e-f71e680378b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KPMG 2022 Theme SG Copyright</Template>
  <TotalTime>1</TotalTime>
  <Words>1279</Words>
  <Application>Microsoft Office PowerPoint</Application>
  <PresentationFormat>Widescreen</PresentationFormat>
  <Paragraphs>169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</vt:lpstr>
      <vt:lpstr>Impact</vt:lpstr>
      <vt:lpstr>KPMG Bold</vt:lpstr>
      <vt:lpstr>Arial</vt:lpstr>
      <vt:lpstr>Calibri</vt:lpstr>
      <vt:lpstr>Aptos</vt:lpstr>
      <vt:lpstr>Lucida Sans</vt:lpstr>
      <vt:lpstr>KPMG Widescreen [16:9] Feb 2022</vt:lpstr>
      <vt:lpstr>PowerPoint Presentation</vt:lpstr>
      <vt:lpstr>Agenda for today’s masterclass…</vt:lpstr>
      <vt:lpstr>Overview of key social topics</vt:lpstr>
      <vt:lpstr>Importance of building workplace culture for the future</vt:lpstr>
      <vt:lpstr>Overview on Diversity, Equity, and Inclusion</vt:lpstr>
      <vt:lpstr>Human rights risks, a rights holders-centric approach</vt:lpstr>
      <vt:lpstr>Process to design trustworthy organizations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65EP ESG Roadmap:  ESG Integration and Responsible Investing</dc:title>
  <dc:creator>Chang, Zenia (SG/Advisory)</dc:creator>
  <cp:lastModifiedBy>Apipongcharoen, Thitachai (SG/Advisory)</cp:lastModifiedBy>
  <cp:revision>1</cp:revision>
  <dcterms:created xsi:type="dcterms:W3CDTF">2022-04-25T17:36:13Z</dcterms:created>
  <dcterms:modified xsi:type="dcterms:W3CDTF">2024-11-15T15:32:06Z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0x01010021EE940CC97EF64A8B3ADFB7D8292A34</vt:lpwstr>
  </property>
  <property fmtid="{D5CDD505-2E9C-101B-9397-08002B2CF9AE}" pid="3" name="KPMG_LayoutGrid">
    <vt:lpwstr>0</vt:lpwstr>
  </property>
  <property fmtid="{D5CDD505-2E9C-101B-9397-08002B2CF9AE}" pid="4" name="MediaServiceImageTags">
    <vt:lpwstr/>
  </property>
</Properties>
</file>