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3" r:id="rId4"/>
  </p:sldMasterIdLst>
  <p:notesMasterIdLst>
    <p:notesMasterId r:id="rId11"/>
  </p:notesMasterIdLst>
  <p:handoutMasterIdLst>
    <p:handoutMasterId r:id="rId12"/>
  </p:handoutMasterIdLst>
  <p:sldIdLst>
    <p:sldId id="2147471778" r:id="rId5"/>
    <p:sldId id="2147473733" r:id="rId6"/>
    <p:sldId id="275" r:id="rId7"/>
    <p:sldId id="276" r:id="rId8"/>
    <p:sldId id="274" r:id="rId9"/>
    <p:sldId id="260" r:id="rId10"/>
  </p:sldIdLst>
  <p:sldSz cx="12192000" cy="6858000"/>
  <p:notesSz cx="6858000" cy="9144000"/>
  <p:embeddedFontLst>
    <p:embeddedFont>
      <p:font typeface="Impact" panose="020B0806030902050204" pitchFamily="34" charset="0"/>
      <p:regular r:id="rId13"/>
    </p:embeddedFont>
    <p:embeddedFont>
      <p:font typeface="KPMG Bold" panose="020B0803030202040204" pitchFamily="34" charset="0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B1BAF5-87CC-4E79-B77F-8E7690E45CAD}">
          <p14:sldIdLst>
            <p14:sldId id="2147471778"/>
            <p14:sldId id="2147473733"/>
          </p14:sldIdLst>
        </p14:section>
        <p14:section name="Summary Slides" id="{5280F22B-6F84-49AA-B185-2248B9609D44}">
          <p14:sldIdLst>
            <p14:sldId id="275"/>
            <p14:sldId id="276"/>
            <p14:sldId id="274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4" pos="3817" userDrawn="1">
          <p15:clr>
            <a:srgbClr val="A4A3A4"/>
          </p15:clr>
        </p15:guide>
        <p15:guide id="5" orient="horz" pos="22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2E5705-1395-F707-1343-2BD106847B80}" name="Seah, Ashley (SG/KPMG ESG)" initials="" userId="S::ashleyseah@kpmg.com.sg::30d02ad4-5b25-4832-99f5-ef79096459f1" providerId="AD"/>
  <p188:author id="{E7A11E08-7F89-18CC-519C-4EF0C87B3C63}" name="Tran, Sivia S" initials="TSS" userId="S::siviatran@kpmg.ca::2fd54d2c-6ba6-4da4-8a61-b47cc0f2394b" providerId="AD"/>
  <p188:author id="{062DEC10-0858-CAC9-A297-52B8A25EA9AD}" name="Ng, Jalen (SG/KPMG ESG)" initials="NJ(E" userId="S::jalenng@kpmg.com.sg::659a78e6-d882-407e-81d0-9c49650b5442" providerId="AD"/>
  <p188:author id="{B0C26A1B-CB9F-8D37-BDAD-14A7F727018F}" name="Hsieh, Tiffney" initials="HT" userId="S::tiffneyhsieh@kpmg.ca::10a6e0a6-3ebc-4fb1-b0b5-05b28f502f4d" providerId="AD"/>
  <p188:author id="{E55FBE34-FEF4-700D-8C6A-E8C11AF0775C}" name="Kwok, Alice (SG/Advisory)" initials="AK" userId="S::alicekwok@kpmg.com.sg::c658c737-01ba-4bd5-bc1d-2b795ee786ab" providerId="AD"/>
  <p188:author id="{44DFC434-47DF-C0A4-F880-05EB9701FDDE}" name="Wettasinghe, Priscilla (SG/KPMG ESG)" initials="WP(E" userId="S::priscillawettasinghe@kpmg.com.sg::8c304e8b-122e-4141-956d-bcdc7c8ad5ab" providerId="AD"/>
  <p188:author id="{1323305A-383F-1357-7AE1-26775409E49B}" name="Young, Emily (SG/Advisory)" initials="YE(" userId="S::emilyyoung2@kpmg.com.sg::613a67ba-8745-40eb-9ee5-0f6e99dbd89e" providerId="AD"/>
  <p188:author id="{BAD42E5B-489C-AF7E-FBCA-F8878F8DC5AD}" name="Salanio, Katrina (SG/Advisory)" initials="SK(" userId="S::katrinasalanio@kpmg.com.sg::9dcd3a54-e24f-4d2c-8b9c-1ba9a353402b" providerId="AD"/>
  <p188:author id="{F904745E-5D8D-B5AA-E0D0-9C2EFCB60A35}" name="KPMG-SG" initials="KPMG-SG" userId="KPMG-SG" providerId="None"/>
  <p188:author id="{9D35945E-3A49-23F3-6BAB-0835B19A8DB2}" name="Feinberg, Jade (SG/KPMG ESG)" initials="FJ(E" userId="S::jadefeinberg@kpmg.com.sg::8973c94e-d47f-4bd1-baec-98ad861b01db" providerId="AD"/>
  <p188:author id="{EB5FFC60-4E56-5554-01D3-EC51F221F652}" name="Apipongcharoen, Thitachai (SG/KPMG ESG)" initials="AT(E" userId="S::thitachaia@kpmg.com.sg::c5c0a2d2-af54-47a4-9b9d-c9f7f12f8c03" providerId="AD"/>
  <p188:author id="{280C7D69-772D-0B44-621E-B9B9D1338EF1}" name="Cheng, Phyllis (SG/AUDIT DPP)" initials="CP(D" userId="S::phyllischeng@kpmg.com.sg::fbdbafeb-2763-4764-9a8e-c53d5bb2d384" providerId="AD"/>
  <p188:author id="{1F915E7D-D912-154B-8611-AAF2C2341C6C}" name="Lim, Wen Rui (SG/AUDIT REC&amp;T)" initials="WL" userId="S::wenruilim@kpmg.com.sg::7641d6ce-1e0d-4a81-919a-a46c3345ba03" providerId="AD"/>
  <p188:author id="{09B72E8A-C266-9A55-D446-BD930205BD6C}" name="Chew, Hailey (SG/AUDIT DPP)" initials="CH(D" userId="S::haileychew@kpmg.com.sg::2504141d-1cfb-4bba-a685-055b5e96aaba" providerId="AD"/>
  <p188:author id="{E421F18A-946D-C3DE-A67F-21ED59006687}" name="Bulman, Peter" initials="BP" userId="S::pbulman@kpmg.ca::005e2128-14e4-4f34-81a9-fcfba877f125" providerId="AD"/>
  <p188:author id="{2A7242BE-BAAF-16DF-C334-276CFB9AA2DD}" name="Faller, Daiane (SG/KPMG ESG)" initials="FD(E" userId="S::daianefaller@kpmg.com.sg::45b4b2db-bce3-4941-9154-0edde4a03d94" providerId="AD"/>
  <p188:author id="{5F78A3BE-CDB1-8DE3-FA38-60BF4ED4CDBD}" name="Ang, Jinwen (SG/KPMG ESG)" initials="AE" userId="S::jinwenang@kpmg.com.sg::fc141e23-fbb7-4574-b8e9-220dc13ab48c" providerId="AD"/>
  <p188:author id="{CAF953C5-4B59-D614-0803-2FEFBF267C2C}" name="KPMG" initials="KPMG" userId="KPMG" providerId="None"/>
  <p188:author id="{A3344FE3-B8BB-C48F-DF19-182E667CAF6E}" name="An, June (SG/KPMG ESG)" initials="AJ(E" userId="S::junean1@kpmg.com.sg::44000443-490e-4ab6-a2a8-50cbaafeb908" providerId="AD"/>
  <p188:author id="{673125E5-356A-D82C-8EB2-0A8AA11BEF7D}" name="Crerar, Gordon" initials="CG" userId="S::gordoncrerar@kpmg.ca::1bc0c7f7-4fdd-4574-b1ad-c468ae6ee54d" providerId="AD"/>
  <p188:author id="{E78E65FB-F095-BEE0-BA21-1B71BD79ACC8}" name="Lim, Jun Wei (SG/KPMG ESG)" initials="LJW(E" userId="S::junweilim@kpmg.com.sg::0d3aed8c-8552-4eed-b723-222ce5e80afb" providerId="AD"/>
  <p188:author id="{B58792FD-0DF2-2C7C-3208-BB8357A3D316}" name="Sulaiman, Nur Syahiirah (SG/Advisory)" initials="" userId="S::nursyahiirahsulaiman@kpmg.com.sg::dc904ef3-b3f1-47b3-83ed-818a6bc0fc43" providerId="AD"/>
  <p188:author id="{638F5AFF-DEB4-D861-B308-B73F47EC1BC3}" name="Lim, Bekky (SG/Advisory)" initials="LB(" userId="S::bekkylim@kpmg.com.sg::5e2bafda-d8c7-418d-bc07-296659d5ed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k, Cherine (SG/Advisory)" initials="FC(" lastIdx="33" clrIdx="0">
    <p:extLst>
      <p:ext uri="{19B8F6BF-5375-455C-9EA6-DF929625EA0E}">
        <p15:presenceInfo xmlns:p15="http://schemas.microsoft.com/office/powerpoint/2012/main" userId="S::cherinefok@kpmg.com.sg::67313058-a413-480a-9dc8-d2a939ff8c8a" providerId="AD"/>
      </p:ext>
    </p:extLst>
  </p:cmAuthor>
  <p:cmAuthor id="2" name="Tan, Kian Teong (SG/AUDIT FS)" initials="TKT(F" lastIdx="14" clrIdx="1">
    <p:extLst>
      <p:ext uri="{19B8F6BF-5375-455C-9EA6-DF929625EA0E}">
        <p15:presenceInfo xmlns:p15="http://schemas.microsoft.com/office/powerpoint/2012/main" userId="S::kianteongtan1@kpmg.com.sg::9e359a8b-095a-456d-bae0-47792f758680" providerId="AD"/>
      </p:ext>
    </p:extLst>
  </p:cmAuthor>
  <p:cmAuthor id="3" name="Chang, Zenia (SG/Advisory)" initials="CZ(" lastIdx="18" clrIdx="2">
    <p:extLst>
      <p:ext uri="{19B8F6BF-5375-455C-9EA6-DF929625EA0E}">
        <p15:presenceInfo xmlns:p15="http://schemas.microsoft.com/office/powerpoint/2012/main" userId="S::zeniachang@kpmg.com.sg::0278e278-b9e7-4786-9ec4-2a28a3ca07cd" providerId="AD"/>
      </p:ext>
    </p:extLst>
  </p:cmAuthor>
  <p:cmAuthor id="4" name="KPMG" initials="KPMG" lastIdx="56" clrIdx="3">
    <p:extLst>
      <p:ext uri="{19B8F6BF-5375-455C-9EA6-DF929625EA0E}">
        <p15:presenceInfo xmlns:p15="http://schemas.microsoft.com/office/powerpoint/2012/main" userId="KPMG" providerId="None"/>
      </p:ext>
    </p:extLst>
  </p:cmAuthor>
  <p:cmAuthor id="5" name="Chua, Trinity (SG/Advisory)" initials="CT(" lastIdx="4" clrIdx="4">
    <p:extLst>
      <p:ext uri="{19B8F6BF-5375-455C-9EA6-DF929625EA0E}">
        <p15:presenceInfo xmlns:p15="http://schemas.microsoft.com/office/powerpoint/2012/main" userId="S::trinitychua@kpmg.com.sg::43445020-cf6c-4e91-ab60-cadbac77b525" providerId="AD"/>
      </p:ext>
    </p:extLst>
  </p:cmAuthor>
  <p:cmAuthor id="6" name="Burgess Smith, Cecile (SG/ESG-Hub)" initials="BSC(H" lastIdx="11" clrIdx="5">
    <p:extLst>
      <p:ext uri="{19B8F6BF-5375-455C-9EA6-DF929625EA0E}">
        <p15:presenceInfo xmlns:p15="http://schemas.microsoft.com/office/powerpoint/2012/main" userId="S::cecileburgesssmith@kpmg.com.sg::6aedb267-451e-4131-8946-467fdd727c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396"/>
    <a:srgbClr val="EE9B00"/>
    <a:srgbClr val="BB3E03"/>
    <a:srgbClr val="CA6702"/>
    <a:srgbClr val="94D2BD"/>
    <a:srgbClr val="FFFFFF"/>
    <a:srgbClr val="016273"/>
    <a:srgbClr val="9E2A2B"/>
    <a:srgbClr val="F1F1F1"/>
    <a:srgbClr val="FFF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08" y="140"/>
      </p:cViewPr>
      <p:guideLst>
        <p:guide pos="3817"/>
        <p:guide orient="horz" pos="22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aiman, Nur Syahiirah (SG/Advisory)" userId="S::nursyahiirahsulaiman@kpmg.com.sg::dc904ef3-b3f1-47b3-83ed-818a6bc0fc43" providerId="AD" clId="Web-{A7AC4E51-071C-28B6-A7CC-13B5FFCBCDD5}"/>
    <pc:docChg chg="modSld">
      <pc:chgData name="Sulaiman, Nur Syahiirah (SG/Advisory)" userId="S::nursyahiirahsulaiman@kpmg.com.sg::dc904ef3-b3f1-47b3-83ed-818a6bc0fc43" providerId="AD" clId="Web-{A7AC4E51-071C-28B6-A7CC-13B5FFCBCDD5}" dt="2024-10-21T02:00:03.134" v="0" actId="20577"/>
      <pc:docMkLst>
        <pc:docMk/>
      </pc:docMkLst>
      <pc:sldChg chg="modSp">
        <pc:chgData name="Sulaiman, Nur Syahiirah (SG/Advisory)" userId="S::nursyahiirahsulaiman@kpmg.com.sg::dc904ef3-b3f1-47b3-83ed-818a6bc0fc43" providerId="AD" clId="Web-{A7AC4E51-071C-28B6-A7CC-13B5FFCBCDD5}" dt="2024-10-21T02:00:03.134" v="0" actId="20577"/>
        <pc:sldMkLst>
          <pc:docMk/>
          <pc:sldMk cId="1877552001" sldId="276"/>
        </pc:sldMkLst>
        <pc:spChg chg="mod">
          <ac:chgData name="Sulaiman, Nur Syahiirah (SG/Advisory)" userId="S::nursyahiirahsulaiman@kpmg.com.sg::dc904ef3-b3f1-47b3-83ed-818a6bc0fc43" providerId="AD" clId="Web-{A7AC4E51-071C-28B6-A7CC-13B5FFCBCDD5}" dt="2024-10-21T02:00:03.134" v="0" actId="20577"/>
          <ac:spMkLst>
            <pc:docMk/>
            <pc:sldMk cId="1877552001" sldId="276"/>
            <ac:spMk id="4" creationId="{3C6C90E7-7121-029D-315C-52C2E8733CF3}"/>
          </ac:spMkLst>
        </pc:spChg>
      </pc:sldChg>
    </pc:docChg>
  </pc:docChgLst>
  <pc:docChgLst>
    <pc:chgData name="Kwok, Alice (SG/Advisory)" userId="c658c737-01ba-4bd5-bc1d-2b795ee786ab" providerId="ADAL" clId="{38357DF7-F752-4C0F-9029-78EB23F46C67}"/>
    <pc:docChg chg="undo custSel delSld modSld modMainMaster delSection modSection">
      <pc:chgData name="Kwok, Alice (SG/Advisory)" userId="c658c737-01ba-4bd5-bc1d-2b795ee786ab" providerId="ADAL" clId="{38357DF7-F752-4C0F-9029-78EB23F46C67}" dt="2024-10-18T02:36:08.449" v="98" actId="14100"/>
      <pc:docMkLst>
        <pc:docMk/>
      </pc:docMkLst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1233744941" sldId="256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2853417587" sldId="257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3280736124" sldId="258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3360326172" sldId="259"/>
        </pc:sldMkLst>
      </pc:sldChg>
      <pc:sldChg chg="delSp modSp mod">
        <pc:chgData name="Kwok, Alice (SG/Advisory)" userId="c658c737-01ba-4bd5-bc1d-2b795ee786ab" providerId="ADAL" clId="{38357DF7-F752-4C0F-9029-78EB23F46C67}" dt="2024-10-18T02:36:04.479" v="97" actId="14100"/>
        <pc:sldMkLst>
          <pc:docMk/>
          <pc:sldMk cId="1241809513" sldId="260"/>
        </pc:sldMkLst>
        <pc:spChg chg="del">
          <ac:chgData name="Kwok, Alice (SG/Advisory)" userId="c658c737-01ba-4bd5-bc1d-2b795ee786ab" providerId="ADAL" clId="{38357DF7-F752-4C0F-9029-78EB23F46C67}" dt="2024-10-18T02:36:01.141" v="96" actId="478"/>
          <ac:spMkLst>
            <pc:docMk/>
            <pc:sldMk cId="1241809513" sldId="260"/>
            <ac:spMk id="2" creationId="{88C51B07-F62A-E4E6-C626-89912E1F61F2}"/>
          </ac:spMkLst>
        </pc:spChg>
        <pc:spChg chg="mod">
          <ac:chgData name="Kwok, Alice (SG/Advisory)" userId="c658c737-01ba-4bd5-bc1d-2b795ee786ab" providerId="ADAL" clId="{38357DF7-F752-4C0F-9029-78EB23F46C67}" dt="2024-10-18T02:36:04.479" v="97" actId="14100"/>
          <ac:spMkLst>
            <pc:docMk/>
            <pc:sldMk cId="1241809513" sldId="260"/>
            <ac:spMk id="32" creationId="{018A2419-9C2D-F2D7-A203-5298F6EB6A60}"/>
          </ac:spMkLst>
        </pc:spChg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3225629238" sldId="261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422420551" sldId="262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3401518133" sldId="263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2173638112" sldId="264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2915238265" sldId="265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787133305" sldId="266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2124417274" sldId="267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674776276" sldId="268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2290267500" sldId="269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1475718566" sldId="270"/>
        </pc:sldMkLst>
      </pc:sldChg>
      <pc:sldChg chg="del">
        <pc:chgData name="Kwok, Alice (SG/Advisory)" userId="c658c737-01ba-4bd5-bc1d-2b795ee786ab" providerId="ADAL" clId="{38357DF7-F752-4C0F-9029-78EB23F46C67}" dt="2024-10-18T02:21:34.039" v="88" actId="18676"/>
        <pc:sldMkLst>
          <pc:docMk/>
          <pc:sldMk cId="2445378393" sldId="271"/>
        </pc:sldMkLst>
      </pc:sldChg>
      <pc:sldChg chg="addSp delSp modSp mod">
        <pc:chgData name="Kwok, Alice (SG/Advisory)" userId="c658c737-01ba-4bd5-bc1d-2b795ee786ab" providerId="ADAL" clId="{38357DF7-F752-4C0F-9029-78EB23F46C67}" dt="2024-10-18T02:36:08.449" v="98" actId="14100"/>
        <pc:sldMkLst>
          <pc:docMk/>
          <pc:sldMk cId="3819744155" sldId="274"/>
        </pc:sldMkLst>
        <pc:spChg chg="add del mod">
          <ac:chgData name="Kwok, Alice (SG/Advisory)" userId="c658c737-01ba-4bd5-bc1d-2b795ee786ab" providerId="ADAL" clId="{38357DF7-F752-4C0F-9029-78EB23F46C67}" dt="2024-10-18T02:20:34.281" v="4" actId="478"/>
          <ac:spMkLst>
            <pc:docMk/>
            <pc:sldMk cId="3819744155" sldId="274"/>
            <ac:spMk id="5" creationId="{21EC01A2-D576-4CB6-A0F1-231118ABC843}"/>
          </ac:spMkLst>
        </pc:spChg>
        <pc:spChg chg="del">
          <ac:chgData name="Kwok, Alice (SG/Advisory)" userId="c658c737-01ba-4bd5-bc1d-2b795ee786ab" providerId="ADAL" clId="{38357DF7-F752-4C0F-9029-78EB23F46C67}" dt="2024-10-18T02:35:33.263" v="95" actId="478"/>
          <ac:spMkLst>
            <pc:docMk/>
            <pc:sldMk cId="3819744155" sldId="274"/>
            <ac:spMk id="8" creationId="{88C51B07-F62A-E4E6-C626-89912E1F61F2}"/>
          </ac:spMkLst>
        </pc:spChg>
        <pc:spChg chg="add del mod">
          <ac:chgData name="Kwok, Alice (SG/Advisory)" userId="c658c737-01ba-4bd5-bc1d-2b795ee786ab" providerId="ADAL" clId="{38357DF7-F752-4C0F-9029-78EB23F46C67}" dt="2024-10-18T02:20:34.281" v="4" actId="478"/>
          <ac:spMkLst>
            <pc:docMk/>
            <pc:sldMk cId="3819744155" sldId="274"/>
            <ac:spMk id="11" creationId="{ADAEC6B2-BECE-29F9-1762-53A7AC855FE1}"/>
          </ac:spMkLst>
        </pc:spChg>
        <pc:spChg chg="mod">
          <ac:chgData name="Kwok, Alice (SG/Advisory)" userId="c658c737-01ba-4bd5-bc1d-2b795ee786ab" providerId="ADAL" clId="{38357DF7-F752-4C0F-9029-78EB23F46C67}" dt="2024-10-18T02:36:08.449" v="98" actId="14100"/>
          <ac:spMkLst>
            <pc:docMk/>
            <pc:sldMk cId="3819744155" sldId="274"/>
            <ac:spMk id="19" creationId="{D5865468-BEE6-35AC-1F4D-9F2D35EC8ACF}"/>
          </ac:spMkLst>
        </pc:spChg>
        <pc:graphicFrameChg chg="mod">
          <ac:chgData name="Kwok, Alice (SG/Advisory)" userId="c658c737-01ba-4bd5-bc1d-2b795ee786ab" providerId="ADAL" clId="{38357DF7-F752-4C0F-9029-78EB23F46C67}" dt="2024-10-18T02:20:35.694" v="6" actId="1076"/>
          <ac:graphicFrameMkLst>
            <pc:docMk/>
            <pc:sldMk cId="3819744155" sldId="274"/>
            <ac:graphicFrameMk id="6" creationId="{01EC1C96-649B-F900-30B5-2E5F98147177}"/>
          </ac:graphicFrameMkLst>
        </pc:graphicFrameChg>
      </pc:sldChg>
      <pc:sldChg chg="delSp mod">
        <pc:chgData name="Kwok, Alice (SG/Advisory)" userId="c658c737-01ba-4bd5-bc1d-2b795ee786ab" providerId="ADAL" clId="{38357DF7-F752-4C0F-9029-78EB23F46C67}" dt="2024-10-18T02:35:23.994" v="93" actId="478"/>
        <pc:sldMkLst>
          <pc:docMk/>
          <pc:sldMk cId="1416939831" sldId="275"/>
        </pc:sldMkLst>
        <pc:spChg chg="del">
          <ac:chgData name="Kwok, Alice (SG/Advisory)" userId="c658c737-01ba-4bd5-bc1d-2b795ee786ab" providerId="ADAL" clId="{38357DF7-F752-4C0F-9029-78EB23F46C67}" dt="2024-10-18T02:35:23.994" v="93" actId="478"/>
          <ac:spMkLst>
            <pc:docMk/>
            <pc:sldMk cId="1416939831" sldId="275"/>
            <ac:spMk id="8" creationId="{88C51B07-F62A-E4E6-C626-89912E1F61F2}"/>
          </ac:spMkLst>
        </pc:spChg>
        <pc:picChg chg="del">
          <ac:chgData name="Kwok, Alice (SG/Advisory)" userId="c658c737-01ba-4bd5-bc1d-2b795ee786ab" providerId="ADAL" clId="{38357DF7-F752-4C0F-9029-78EB23F46C67}" dt="2024-10-18T02:21:22.781" v="87" actId="478"/>
          <ac:picMkLst>
            <pc:docMk/>
            <pc:sldMk cId="1416939831" sldId="275"/>
            <ac:picMk id="2" creationId="{E139E41E-2646-E7D5-EE40-84F14E2F9229}"/>
          </ac:picMkLst>
        </pc:picChg>
        <pc:picChg chg="del">
          <ac:chgData name="Kwok, Alice (SG/Advisory)" userId="c658c737-01ba-4bd5-bc1d-2b795ee786ab" providerId="ADAL" clId="{38357DF7-F752-4C0F-9029-78EB23F46C67}" dt="2024-10-18T02:21:22.781" v="87" actId="478"/>
          <ac:picMkLst>
            <pc:docMk/>
            <pc:sldMk cId="1416939831" sldId="275"/>
            <ac:picMk id="3" creationId="{C7FF35EC-30F1-D8B5-5629-CB4946CA35C5}"/>
          </ac:picMkLst>
        </pc:picChg>
      </pc:sldChg>
      <pc:sldChg chg="delSp mod">
        <pc:chgData name="Kwok, Alice (SG/Advisory)" userId="c658c737-01ba-4bd5-bc1d-2b795ee786ab" providerId="ADAL" clId="{38357DF7-F752-4C0F-9029-78EB23F46C67}" dt="2024-10-18T02:35:27.135" v="94" actId="478"/>
        <pc:sldMkLst>
          <pc:docMk/>
          <pc:sldMk cId="1877552001" sldId="276"/>
        </pc:sldMkLst>
        <pc:spChg chg="del">
          <ac:chgData name="Kwok, Alice (SG/Advisory)" userId="c658c737-01ba-4bd5-bc1d-2b795ee786ab" providerId="ADAL" clId="{38357DF7-F752-4C0F-9029-78EB23F46C67}" dt="2024-10-18T02:35:27.135" v="94" actId="478"/>
          <ac:spMkLst>
            <pc:docMk/>
            <pc:sldMk cId="1877552001" sldId="276"/>
            <ac:spMk id="2" creationId="{88C51B07-F62A-E4E6-C626-89912E1F61F2}"/>
          </ac:spMkLst>
        </pc:spChg>
      </pc:sldChg>
      <pc:sldChg chg="delSp mod">
        <pc:chgData name="Kwok, Alice (SG/Advisory)" userId="c658c737-01ba-4bd5-bc1d-2b795ee786ab" providerId="ADAL" clId="{38357DF7-F752-4C0F-9029-78EB23F46C67}" dt="2024-10-18T02:35:19.130" v="91" actId="478"/>
        <pc:sldMkLst>
          <pc:docMk/>
          <pc:sldMk cId="237562876" sldId="2147471778"/>
        </pc:sldMkLst>
        <pc:spChg chg="del">
          <ac:chgData name="Kwok, Alice (SG/Advisory)" userId="c658c737-01ba-4bd5-bc1d-2b795ee786ab" providerId="ADAL" clId="{38357DF7-F752-4C0F-9029-78EB23F46C67}" dt="2024-10-18T02:35:19.130" v="91" actId="478"/>
          <ac:spMkLst>
            <pc:docMk/>
            <pc:sldMk cId="237562876" sldId="2147471778"/>
            <ac:spMk id="2" creationId="{25B3DC20-883B-ABFB-DAF4-C6934E294C75}"/>
          </ac:spMkLst>
        </pc:spChg>
      </pc:sldChg>
      <pc:sldChg chg="addSp delSp modSp mod">
        <pc:chgData name="Kwok, Alice (SG/Advisory)" userId="c658c737-01ba-4bd5-bc1d-2b795ee786ab" providerId="ADAL" clId="{38357DF7-F752-4C0F-9029-78EB23F46C67}" dt="2024-10-18T02:35:21.548" v="92" actId="478"/>
        <pc:sldMkLst>
          <pc:docMk/>
          <pc:sldMk cId="1359644955" sldId="2147473733"/>
        </pc:sldMkLst>
        <pc:spChg chg="del">
          <ac:chgData name="Kwok, Alice (SG/Advisory)" userId="c658c737-01ba-4bd5-bc1d-2b795ee786ab" providerId="ADAL" clId="{38357DF7-F752-4C0F-9029-78EB23F46C67}" dt="2024-10-18T02:35:21.548" v="92" actId="478"/>
          <ac:spMkLst>
            <pc:docMk/>
            <pc:sldMk cId="1359644955" sldId="2147473733"/>
            <ac:spMk id="2" creationId="{88C51B07-F62A-E4E6-C626-89912E1F61F2}"/>
          </ac:spMkLst>
        </pc:spChg>
        <pc:graphicFrameChg chg="add del mod modGraphic">
          <ac:chgData name="Kwok, Alice (SG/Advisory)" userId="c658c737-01ba-4bd5-bc1d-2b795ee786ab" providerId="ADAL" clId="{38357DF7-F752-4C0F-9029-78EB23F46C67}" dt="2024-10-18T02:21:03.351" v="84" actId="14100"/>
          <ac:graphicFrameMkLst>
            <pc:docMk/>
            <pc:sldMk cId="1359644955" sldId="2147473733"/>
            <ac:graphicFrameMk id="23" creationId="{53EE1034-9087-9906-D730-23DB43647B5F}"/>
          </ac:graphicFrameMkLst>
        </pc:graphicFrameChg>
        <pc:graphicFrameChg chg="add del mod modGraphic">
          <ac:chgData name="Kwok, Alice (SG/Advisory)" userId="c658c737-01ba-4bd5-bc1d-2b795ee786ab" providerId="ADAL" clId="{38357DF7-F752-4C0F-9029-78EB23F46C67}" dt="2024-10-18T02:21:07.884" v="85" actId="14100"/>
          <ac:graphicFrameMkLst>
            <pc:docMk/>
            <pc:sldMk cId="1359644955" sldId="2147473733"/>
            <ac:graphicFrameMk id="24" creationId="{EF8EB402-7CF1-5788-E214-6E76B5EA24AC}"/>
          </ac:graphicFrameMkLst>
        </pc:graphicFrameChg>
        <pc:graphicFrameChg chg="add del mod modGraphic">
          <ac:chgData name="Kwok, Alice (SG/Advisory)" userId="c658c737-01ba-4bd5-bc1d-2b795ee786ab" providerId="ADAL" clId="{38357DF7-F752-4C0F-9029-78EB23F46C67}" dt="2024-10-18T02:21:15.891" v="86" actId="14100"/>
          <ac:graphicFrameMkLst>
            <pc:docMk/>
            <pc:sldMk cId="1359644955" sldId="2147473733"/>
            <ac:graphicFrameMk id="50" creationId="{9C2B4A90-F7F3-DF2F-3114-62919964BBF1}"/>
          </ac:graphicFrameMkLst>
        </pc:graphicFrameChg>
      </pc:sldChg>
      <pc:sldMasterChg chg="modSldLayout">
        <pc:chgData name="Kwok, Alice (SG/Advisory)" userId="c658c737-01ba-4bd5-bc1d-2b795ee786ab" providerId="ADAL" clId="{38357DF7-F752-4C0F-9029-78EB23F46C67}" dt="2024-10-18T02:21:52.351" v="90" actId="478"/>
        <pc:sldMasterMkLst>
          <pc:docMk/>
          <pc:sldMasterMk cId="3939652642" sldId="2147483873"/>
        </pc:sldMasterMkLst>
        <pc:sldLayoutChg chg="delSp">
          <pc:chgData name="Kwok, Alice (SG/Advisory)" userId="c658c737-01ba-4bd5-bc1d-2b795ee786ab" providerId="ADAL" clId="{38357DF7-F752-4C0F-9029-78EB23F46C67}" dt="2024-10-18T02:21:43.802" v="89" actId="478"/>
          <pc:sldLayoutMkLst>
            <pc:docMk/>
            <pc:sldMasterMk cId="3939652642" sldId="2147483873"/>
            <pc:sldLayoutMk cId="508640345" sldId="2147484295"/>
          </pc:sldLayoutMkLst>
          <pc:grpChg chg="del">
            <ac:chgData name="Kwok, Alice (SG/Advisory)" userId="c658c737-01ba-4bd5-bc1d-2b795ee786ab" providerId="ADAL" clId="{38357DF7-F752-4C0F-9029-78EB23F46C67}" dt="2024-10-18T02:21:43.802" v="89" actId="478"/>
            <ac:grpSpMkLst>
              <pc:docMk/>
              <pc:sldMasterMk cId="3939652642" sldId="2147483873"/>
              <pc:sldLayoutMk cId="508640345" sldId="2147484295"/>
              <ac:grpSpMk id="9" creationId="{B7650704-C23A-34E2-08C4-71246608BD1E}"/>
            </ac:grpSpMkLst>
          </pc:grpChg>
        </pc:sldLayoutChg>
        <pc:sldLayoutChg chg="delSp">
          <pc:chgData name="Kwok, Alice (SG/Advisory)" userId="c658c737-01ba-4bd5-bc1d-2b795ee786ab" providerId="ADAL" clId="{38357DF7-F752-4C0F-9029-78EB23F46C67}" dt="2024-10-18T02:21:52.351" v="90" actId="478"/>
          <pc:sldLayoutMkLst>
            <pc:docMk/>
            <pc:sldMasterMk cId="3939652642" sldId="2147483873"/>
            <pc:sldLayoutMk cId="2549935562" sldId="2147484331"/>
          </pc:sldLayoutMkLst>
          <pc:grpChg chg="del">
            <ac:chgData name="Kwok, Alice (SG/Advisory)" userId="c658c737-01ba-4bd5-bc1d-2b795ee786ab" providerId="ADAL" clId="{38357DF7-F752-4C0F-9029-78EB23F46C67}" dt="2024-10-18T02:21:52.351" v="90" actId="478"/>
            <ac:grpSpMkLst>
              <pc:docMk/>
              <pc:sldMasterMk cId="3939652642" sldId="2147483873"/>
              <pc:sldLayoutMk cId="2549935562" sldId="2147484331"/>
              <ac:grpSpMk id="5" creationId="{43EA7D11-C4EC-15FA-94C1-B7CC7D31A7A9}"/>
            </ac:grpSpMkLst>
          </pc:grpChg>
        </pc:sldLayoutChg>
      </pc:sldMasterChg>
    </pc:docChg>
  </pc:docChgLst>
  <pc:docChgLst>
    <pc:chgData name="Apipongcharoen, Thitachai (SG/Advisory)" userId="c5c0a2d2-af54-47a4-9b9d-c9f7f12f8c03" providerId="ADAL" clId="{75F37601-A5EF-4D63-8EDD-4CBD44A65FFA}"/>
    <pc:docChg chg="delMainMaster">
      <pc:chgData name="Apipongcharoen, Thitachai (SG/Advisory)" userId="c5c0a2d2-af54-47a4-9b9d-c9f7f12f8c03" providerId="ADAL" clId="{75F37601-A5EF-4D63-8EDD-4CBD44A65FFA}" dt="2024-11-15T15:28:16.083" v="3" actId="2696"/>
      <pc:docMkLst>
        <pc:docMk/>
      </pc:docMkLst>
      <pc:sldMasterChg chg="del">
        <pc:chgData name="Apipongcharoen, Thitachai (SG/Advisory)" userId="c5c0a2d2-af54-47a4-9b9d-c9f7f12f8c03" providerId="ADAL" clId="{75F37601-A5EF-4D63-8EDD-4CBD44A65FFA}" dt="2024-11-15T15:28:03.612" v="0" actId="2696"/>
        <pc:sldMasterMkLst>
          <pc:docMk/>
          <pc:sldMasterMk cId="421148181" sldId="2147484754"/>
        </pc:sldMasterMkLst>
      </pc:sldMasterChg>
      <pc:sldMasterChg chg="del">
        <pc:chgData name="Apipongcharoen, Thitachai (SG/Advisory)" userId="c5c0a2d2-af54-47a4-9b9d-c9f7f12f8c03" providerId="ADAL" clId="{75F37601-A5EF-4D63-8EDD-4CBD44A65FFA}" dt="2024-11-15T15:28:06.719" v="1" actId="2696"/>
        <pc:sldMasterMkLst>
          <pc:docMk/>
          <pc:sldMasterMk cId="4171590656" sldId="2147484813"/>
        </pc:sldMasterMkLst>
      </pc:sldMasterChg>
      <pc:sldMasterChg chg="del">
        <pc:chgData name="Apipongcharoen, Thitachai (SG/Advisory)" userId="c5c0a2d2-af54-47a4-9b9d-c9f7f12f8c03" providerId="ADAL" clId="{75F37601-A5EF-4D63-8EDD-4CBD44A65FFA}" dt="2024-11-15T15:28:09.188" v="2" actId="2696"/>
        <pc:sldMasterMkLst>
          <pc:docMk/>
          <pc:sldMasterMk cId="2393212469" sldId="2147484886"/>
        </pc:sldMasterMkLst>
      </pc:sldMasterChg>
      <pc:sldMasterChg chg="del">
        <pc:chgData name="Apipongcharoen, Thitachai (SG/Advisory)" userId="c5c0a2d2-af54-47a4-9b9d-c9f7f12f8c03" providerId="ADAL" clId="{75F37601-A5EF-4D63-8EDD-4CBD44A65FFA}" dt="2024-11-15T15:28:16.083" v="3" actId="2696"/>
        <pc:sldMasterMkLst>
          <pc:docMk/>
          <pc:sldMasterMk cId="996140268" sldId="2147485022"/>
        </pc:sldMasterMkLst>
      </pc:sldMasterChg>
    </pc:docChg>
  </pc:docChgLst>
  <pc:docChgLst>
    <pc:chgData name="Sulaiman, Nur Syahiirah (SG/Advisory)" userId="dc904ef3-b3f1-47b3-83ed-818a6bc0fc43" providerId="ADAL" clId="{39ADC25C-2155-4A8B-A512-EC1E3C882D28}"/>
    <pc:docChg chg="modSld">
      <pc:chgData name="Sulaiman, Nur Syahiirah (SG/Advisory)" userId="dc904ef3-b3f1-47b3-83ed-818a6bc0fc43" providerId="ADAL" clId="{39ADC25C-2155-4A8B-A512-EC1E3C882D28}" dt="2024-10-21T02:01:48.802" v="15" actId="20577"/>
      <pc:docMkLst>
        <pc:docMk/>
      </pc:docMkLst>
      <pc:sldChg chg="addSp modSp mod">
        <pc:chgData name="Sulaiman, Nur Syahiirah (SG/Advisory)" userId="dc904ef3-b3f1-47b3-83ed-818a6bc0fc43" providerId="ADAL" clId="{39ADC25C-2155-4A8B-A512-EC1E3C882D28}" dt="2024-10-21T02:01:48.802" v="15" actId="20577"/>
        <pc:sldMkLst>
          <pc:docMk/>
          <pc:sldMk cId="1241809513" sldId="260"/>
        </pc:sldMkLst>
        <pc:spChg chg="add mod">
          <ac:chgData name="Sulaiman, Nur Syahiirah (SG/Advisory)" userId="dc904ef3-b3f1-47b3-83ed-818a6bc0fc43" providerId="ADAL" clId="{39ADC25C-2155-4A8B-A512-EC1E3C882D28}" dt="2024-10-21T02:01:44.970" v="4" actId="1076"/>
          <ac:spMkLst>
            <pc:docMk/>
            <pc:sldMk cId="1241809513" sldId="260"/>
            <ac:spMk id="2" creationId="{EA8ACD93-9BBD-1632-097E-93B34D793ADD}"/>
          </ac:spMkLst>
        </pc:spChg>
        <pc:spChg chg="mod">
          <ac:chgData name="Sulaiman, Nur Syahiirah (SG/Advisory)" userId="dc904ef3-b3f1-47b3-83ed-818a6bc0fc43" providerId="ADAL" clId="{39ADC25C-2155-4A8B-A512-EC1E3C882D28}" dt="2024-10-21T02:01:48.802" v="15" actId="20577"/>
          <ac:spMkLst>
            <pc:docMk/>
            <pc:sldMk cId="1241809513" sldId="260"/>
            <ac:spMk id="36" creationId="{DCFB5443-7882-B293-CDFD-DF2C21B94CB2}"/>
          </ac:spMkLst>
        </pc:spChg>
      </pc:sldChg>
      <pc:sldChg chg="modSp mod">
        <pc:chgData name="Sulaiman, Nur Syahiirah (SG/Advisory)" userId="dc904ef3-b3f1-47b3-83ed-818a6bc0fc43" providerId="ADAL" clId="{39ADC25C-2155-4A8B-A512-EC1E3C882D28}" dt="2024-10-21T02:01:15.425" v="2" actId="1076"/>
        <pc:sldMkLst>
          <pc:docMk/>
          <pc:sldMk cId="1359644955" sldId="2147473733"/>
        </pc:sldMkLst>
        <pc:graphicFrameChg chg="mod">
          <ac:chgData name="Sulaiman, Nur Syahiirah (SG/Advisory)" userId="dc904ef3-b3f1-47b3-83ed-818a6bc0fc43" providerId="ADAL" clId="{39ADC25C-2155-4A8B-A512-EC1E3C882D28}" dt="2024-10-21T02:01:15.425" v="2" actId="1076"/>
          <ac:graphicFrameMkLst>
            <pc:docMk/>
            <pc:sldMk cId="1359644955" sldId="2147473733"/>
            <ac:graphicFrameMk id="23" creationId="{53EE1034-9087-9906-D730-23DB43647B5F}"/>
          </ac:graphicFrameMkLst>
        </pc:graphicFrameChg>
        <pc:graphicFrameChg chg="mod">
          <ac:chgData name="Sulaiman, Nur Syahiirah (SG/Advisory)" userId="dc904ef3-b3f1-47b3-83ed-818a6bc0fc43" providerId="ADAL" clId="{39ADC25C-2155-4A8B-A512-EC1E3C882D28}" dt="2024-10-21T02:01:08.809" v="0" actId="1076"/>
          <ac:graphicFrameMkLst>
            <pc:docMk/>
            <pc:sldMk cId="1359644955" sldId="2147473733"/>
            <ac:graphicFrameMk id="24" creationId="{EF8EB402-7CF1-5788-E214-6E76B5EA24AC}"/>
          </ac:graphicFrameMkLst>
        </pc:graphicFrameChg>
        <pc:graphicFrameChg chg="mod">
          <ac:chgData name="Sulaiman, Nur Syahiirah (SG/Advisory)" userId="dc904ef3-b3f1-47b3-83ed-818a6bc0fc43" providerId="ADAL" clId="{39ADC25C-2155-4A8B-A512-EC1E3C882D28}" dt="2024-10-21T02:01:11.701" v="1" actId="1076"/>
          <ac:graphicFrameMkLst>
            <pc:docMk/>
            <pc:sldMk cId="1359644955" sldId="2147473733"/>
            <ac:graphicFrameMk id="50" creationId="{9C2B4A90-F7F3-DF2F-3114-62919964BBF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A939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F-4A03-8960-C802242E4983}"/>
              </c:ext>
            </c:extLst>
          </c:dPt>
          <c:dPt>
            <c:idx val="1"/>
            <c:bubble3D val="0"/>
            <c:spPr>
              <a:solidFill>
                <a:srgbClr val="EE9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F-4A03-8960-C802242E4983}"/>
              </c:ext>
            </c:extLst>
          </c:dPt>
          <c:dPt>
            <c:idx val="2"/>
            <c:bubble3D val="0"/>
            <c:spPr>
              <a:solidFill>
                <a:srgbClr val="BB3E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9F-4A03-8960-C802242E498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E-44A5-8599-A3925705E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DEEA23-1DBB-F8D8-AE2A-CEF31C2E3D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F899-F035-789B-D525-DAFD65CA5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DC09E-7080-49B1-8987-C5836AF44DF4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E7890-5FC1-B675-1A2E-A25C36F3C4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0EEF6-58F4-5BFD-D507-B9825500CD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725FF-A395-4006-85C0-2E7D5705E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17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1ECD-FAF1-42A3-9383-EFE12C87DEC0}" type="datetimeFigureOut">
              <a:rPr lang="en-SG" smtClean="0"/>
              <a:t>15/11/2024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2BEAF-DB70-4532-93EA-A80CA51818E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9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kpmg.com/content/dam/kpmg/sg/pdf/2023/12/esg-integrity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kpmg.com/content/dam/kpmg/in/pdf/2023/04/Risks-to-stakeholders-of-ESG-oriented-organisations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pmg.com/us/en/media/news/greenwashing-esg-traps-2023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kpmg.com/content/dam/kpmg/sg/pdf/2023/12/esg-integrity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330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284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>
                <a:hlinkClick r:id="rId3"/>
              </a:rPr>
              <a:t>https://assets.kpmg.com/content/dam/kpmg/sg/pdf/2023/12/esg-integrity.pdf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235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SG" dirty="0">
                <a:hlinkClick r:id="rId3"/>
              </a:rPr>
              <a:t>https://assets.kpmg.com/content/dam/kpmg/in/pdf/2023/04/Risks-to-stakeholders-of-ESG-oriented-organisations.pdf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606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hlinkClick r:id="rId3"/>
              </a:rPr>
              <a:t>Greenwashing, greenhushing and </a:t>
            </a:r>
            <a:r>
              <a:rPr lang="en-SG" dirty="0" err="1">
                <a:hlinkClick r:id="rId3"/>
              </a:rPr>
              <a:t>greenwishing</a:t>
            </a:r>
            <a:r>
              <a:rPr lang="en-SG" dirty="0">
                <a:hlinkClick r:id="rId3"/>
              </a:rPr>
              <a:t> (kpmg.com)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081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>
                <a:hlinkClick r:id="rId3"/>
              </a:rPr>
              <a:t>https://assets.kpmg.com/content/dam/kpmg/sg/pdf/2023/12/esg-integrity.pdf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2BEAF-DB70-4532-93EA-A80CA51818E1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492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4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VIDER 1">
    <p:bg>
      <p:bgPr>
        <a:solidFill>
          <a:srgbClr val="9E2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8">
            <a:extLst>
              <a:ext uri="{FF2B5EF4-FFF2-40B4-BE49-F238E27FC236}">
                <a16:creationId xmlns:a16="http://schemas.microsoft.com/office/drawing/2014/main" id="{D0689438-EDC3-428F-AB14-4791E1F80A13}"/>
              </a:ext>
            </a:extLst>
          </p:cNvPr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CCFEB3-A0E6-490B-9CC7-1941D6F614A9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D1F0D-D7CC-F9B1-D972-D8AC9408367B}"/>
              </a:ext>
            </a:extLst>
          </p:cNvPr>
          <p:cNvSpPr/>
          <p:nvPr userDrawn="1"/>
        </p:nvSpPr>
        <p:spPr>
          <a:xfrm>
            <a:off x="18810513" y="5283200"/>
            <a:ext cx="842743" cy="848521"/>
          </a:xfrm>
          <a:prstGeom prst="rect">
            <a:avLst/>
          </a:prstGeom>
          <a:solidFill>
            <a:srgbClr val="8C2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3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201" y="1330126"/>
            <a:ext cx="10194470" cy="454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946607" y="626699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rgbClr val="9E2A2B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rgbClr val="9E2A2B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24B3B3-3138-44BB-8DDD-6BDCEF24DEDC}"/>
              </a:ext>
            </a:extLst>
          </p:cNvPr>
          <p:cNvCxnSpPr/>
          <p:nvPr userDrawn="1"/>
        </p:nvCxnSpPr>
        <p:spPr>
          <a:xfrm>
            <a:off x="10928548" y="6266997"/>
            <a:ext cx="0" cy="149412"/>
          </a:xfrm>
          <a:prstGeom prst="line">
            <a:avLst/>
          </a:prstGeom>
          <a:ln w="6350">
            <a:solidFill>
              <a:srgbClr val="9E2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5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331" r:id="rId2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B5461F-5A99-A709-9124-E4FF5767F206}"/>
              </a:ext>
            </a:extLst>
          </p:cNvPr>
          <p:cNvSpPr/>
          <p:nvPr/>
        </p:nvSpPr>
        <p:spPr>
          <a:xfrm>
            <a:off x="0" y="1354237"/>
            <a:ext cx="12192000" cy="5503761"/>
          </a:xfrm>
          <a:prstGeom prst="rect">
            <a:avLst/>
          </a:prstGeom>
          <a:solidFill>
            <a:srgbClr val="8C2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A3CC60-0C5B-DD40-1D7C-863DA5ED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96" y="421876"/>
            <a:ext cx="1841266" cy="4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25494E3E-744E-521C-34BE-7F36AC3699C6}"/>
              </a:ext>
            </a:extLst>
          </p:cNvPr>
          <p:cNvSpPr txBox="1">
            <a:spLocks/>
          </p:cNvSpPr>
          <p:nvPr/>
        </p:nvSpPr>
        <p:spPr bwMode="auto">
          <a:xfrm>
            <a:off x="93345" y="2134009"/>
            <a:ext cx="12098655" cy="38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>
            <a:pPr algn="l"/>
            <a:r>
              <a:rPr lang="en-US" sz="3200">
                <a:solidFill>
                  <a:sysClr val="window" lastClr="FFFFFF"/>
                </a:solidFill>
              </a:rPr>
              <a:t>ISCA-</a:t>
            </a:r>
            <a:r>
              <a:rPr lang="en-US" sz="3200" err="1">
                <a:solidFill>
                  <a:sysClr val="window" lastClr="FFFFFF"/>
                </a:solidFill>
              </a:rPr>
              <a:t>LawSoc’s</a:t>
            </a:r>
            <a:r>
              <a:rPr lang="en-US" sz="3200">
                <a:solidFill>
                  <a:sysClr val="window" lastClr="FFFFFF"/>
                </a:solidFill>
              </a:rPr>
              <a:t> Sustainability Apex </a:t>
            </a:r>
            <a:r>
              <a:rPr lang="en-US" sz="3200" err="1">
                <a:solidFill>
                  <a:sysClr val="window" lastClr="FFFFFF"/>
                </a:solidFill>
              </a:rPr>
              <a:t>Programme</a:t>
            </a:r>
            <a:r>
              <a:rPr lang="en-US" sz="3200">
                <a:solidFill>
                  <a:sysClr val="window" lastClr="FFFFFF"/>
                </a:solidFill>
              </a:rPr>
              <a:t> (SAP)</a:t>
            </a:r>
          </a:p>
          <a:p>
            <a:r>
              <a:rPr lang="en-US" sz="5400" b="1">
                <a:solidFill>
                  <a:sysClr val="window" lastClr="FFFFFF"/>
                </a:solidFill>
              </a:rPr>
              <a:t>Masterclass 5: </a:t>
            </a:r>
            <a:r>
              <a:rPr lang="en-US" sz="5400" b="1">
                <a:solidFill>
                  <a:sysClr val="window" lastClr="FFFFFF"/>
                </a:solidFill>
                <a:cs typeface="Calibri"/>
              </a:rPr>
              <a:t>ESG Integrity and Misconduct</a:t>
            </a:r>
            <a:endParaRPr lang="en-GB" sz="2000" b="1">
              <a:solidFill>
                <a:sysClr val="window" lastClr="FFFFFF"/>
              </a:solidFill>
              <a:cs typeface="Calibri"/>
            </a:endParaRPr>
          </a:p>
          <a:p>
            <a:br>
              <a:rPr lang="en-GB" sz="5400" b="1"/>
            </a:br>
            <a:endParaRPr lang="en-GB" sz="2000" b="1">
              <a:solidFill>
                <a:sysClr val="window" lastClr="FFFFFF"/>
              </a:solidFill>
              <a:cs typeface="Calibri"/>
            </a:endParaRPr>
          </a:p>
          <a:p>
            <a:r>
              <a:rPr lang="en-GB" sz="3200">
                <a:solidFill>
                  <a:sysClr val="window" lastClr="FFFFFF"/>
                </a:solidFill>
              </a:rPr>
              <a:t>May 2025</a:t>
            </a:r>
            <a:endParaRPr lang="en-GB">
              <a:solidFill>
                <a:sysClr val="window" lastClr="FFFFFF"/>
              </a:solidFill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315620-47F1-7CE2-50D7-C100CED1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14" y="249503"/>
            <a:ext cx="1841266" cy="7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8440586" cy="533400"/>
          </a:xfrm>
        </p:spPr>
        <p:txBody>
          <a:bodyPr anchor="ctr"/>
          <a:lstStyle/>
          <a:p>
            <a:r>
              <a:rPr lang="en-GB" sz="3200" b="1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for today’s masterclass…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CD6B9-4538-C59E-975C-48C5969C8EA3}"/>
              </a:ext>
            </a:extLst>
          </p:cNvPr>
          <p:cNvSpPr txBox="1"/>
          <p:nvPr/>
        </p:nvSpPr>
        <p:spPr>
          <a:xfrm>
            <a:off x="660281" y="3896646"/>
            <a:ext cx="2564720" cy="1201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0" normalizeH="0" baseline="0" noProof="0">
                <a:ln>
                  <a:noFill/>
                </a:ln>
                <a:solidFill>
                  <a:srgbClr val="CA670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 to ESG Integrity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SG" sz="1200">
                <a:solidFill>
                  <a:srgbClr val="000000"/>
                </a:solidFill>
                <a:latin typeface="Arial"/>
              </a:rPr>
              <a:t>Explore</a:t>
            </a: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importance of </a:t>
            </a:r>
            <a:r>
              <a:rPr lang="en-SG" sz="1200">
                <a:solidFill>
                  <a:srgbClr val="000000"/>
                </a:solidFill>
                <a:latin typeface="Arial"/>
              </a:rPr>
              <a:t>ESG integrity in corporate governance, including the role of integrity in building trust with stakeholders.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06062-74F6-B418-F3C2-534E799C9749}"/>
              </a:ext>
            </a:extLst>
          </p:cNvPr>
          <p:cNvSpPr txBox="1"/>
          <p:nvPr/>
        </p:nvSpPr>
        <p:spPr>
          <a:xfrm>
            <a:off x="3473879" y="3896646"/>
            <a:ext cx="2554534" cy="1681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SG" sz="1400" b="1">
                <a:solidFill>
                  <a:srgbClr val="8C2E02"/>
                </a:solidFill>
                <a:latin typeface="Arial"/>
              </a:rPr>
              <a:t>Overview of ESG Integrity Risks</a:t>
            </a:r>
            <a:endParaRPr kumimoji="0" lang="en-SG" sz="1400" b="1" i="0" u="none" strike="noStrike" kern="1200" cap="none" spc="0" normalizeH="0" baseline="0" noProof="0">
              <a:ln>
                <a:noFill/>
              </a:ln>
              <a:solidFill>
                <a:srgbClr val="8C2E0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SG" sz="1200"/>
              <a:t>Understand the different types of ESG integrity risks (including ESG misconducts and ESG frauds), and the key challenges in maintaining ESG integrity.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3EE1034-9087-9906-D730-23DB43647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4016"/>
              </p:ext>
            </p:extLst>
          </p:nvPr>
        </p:nvGraphicFramePr>
        <p:xfrm>
          <a:off x="544925" y="7071978"/>
          <a:ext cx="2471676" cy="3205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300">
                  <a:extLst>
                    <a:ext uri="{9D8B030D-6E8A-4147-A177-3AD203B41FA5}">
                      <a16:colId xmlns:a16="http://schemas.microsoft.com/office/drawing/2014/main" val="3326977781"/>
                    </a:ext>
                  </a:extLst>
                </a:gridCol>
                <a:gridCol w="2167376">
                  <a:extLst>
                    <a:ext uri="{9D8B030D-6E8A-4147-A177-3AD203B41FA5}">
                      <a16:colId xmlns:a16="http://schemas.microsoft.com/office/drawing/2014/main" val="2192110519"/>
                    </a:ext>
                  </a:extLst>
                </a:gridCol>
              </a:tblGrid>
              <a:tr h="32055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Understanding ESG Integrity</a:t>
                      </a:r>
                    </a:p>
                    <a:p>
                      <a:endParaRPr lang="en-SG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88934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F8EB402-7CF1-5788-E214-6E76B5EA2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92736"/>
              </p:ext>
            </p:extLst>
          </p:nvPr>
        </p:nvGraphicFramePr>
        <p:xfrm>
          <a:off x="3364548" y="7003658"/>
          <a:ext cx="2482542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5811">
                  <a:extLst>
                    <a:ext uri="{9D8B030D-6E8A-4147-A177-3AD203B41FA5}">
                      <a16:colId xmlns:a16="http://schemas.microsoft.com/office/drawing/2014/main" val="3326977781"/>
                    </a:ext>
                  </a:extLst>
                </a:gridCol>
                <a:gridCol w="2186731">
                  <a:extLst>
                    <a:ext uri="{9D8B030D-6E8A-4147-A177-3AD203B41FA5}">
                      <a16:colId xmlns:a16="http://schemas.microsoft.com/office/drawing/2014/main" val="2192110519"/>
                    </a:ext>
                  </a:extLst>
                </a:gridCol>
              </a:tblGrid>
              <a:tr h="31848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2.1</a:t>
                      </a:r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Overview of ESG-related Misconduct</a:t>
                      </a:r>
                    </a:p>
                    <a:p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88934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D8FB0EA-09D3-8103-E9F5-BB44621DE23B}"/>
              </a:ext>
            </a:extLst>
          </p:cNvPr>
          <p:cNvSpPr txBox="1"/>
          <p:nvPr/>
        </p:nvSpPr>
        <p:spPr>
          <a:xfrm>
            <a:off x="6305381" y="3896646"/>
            <a:ext cx="2554534" cy="1721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0" normalizeH="0" baseline="0" noProof="0">
                <a:ln>
                  <a:noFill/>
                </a:ln>
                <a:solidFill>
                  <a:srgbClr val="0A93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Promoting ESG Compliance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Uncover the strategies for promoting ESG-related compliance into organisation, managing and mitigating ESG integrity risks, including </a:t>
            </a:r>
            <a:r>
              <a:rPr lang="en-SG" sz="1200">
                <a:solidFill>
                  <a:srgbClr val="000000"/>
                </a:solidFill>
                <a:latin typeface="Arial"/>
              </a:rPr>
              <a:t>industry </a:t>
            </a:r>
            <a:r>
              <a:rPr kumimoji="0" lang="en-SG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practices.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9C2B4A90-F7F3-DF2F-3114-62919964B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27995"/>
              </p:ext>
            </p:extLst>
          </p:nvPr>
        </p:nvGraphicFramePr>
        <p:xfrm>
          <a:off x="6377373" y="6928224"/>
          <a:ext cx="2482542" cy="12968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1493">
                  <a:extLst>
                    <a:ext uri="{9D8B030D-6E8A-4147-A177-3AD203B41FA5}">
                      <a16:colId xmlns:a16="http://schemas.microsoft.com/office/drawing/2014/main" val="3326977781"/>
                    </a:ext>
                  </a:extLst>
                </a:gridCol>
                <a:gridCol w="2191049">
                  <a:extLst>
                    <a:ext uri="{9D8B030D-6E8A-4147-A177-3AD203B41FA5}">
                      <a16:colId xmlns:a16="http://schemas.microsoft.com/office/drawing/2014/main" val="2192110519"/>
                    </a:ext>
                  </a:extLst>
                </a:gridCol>
              </a:tblGrid>
              <a:tr h="290670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Best Practices for </a:t>
                      </a:r>
                      <a:r>
                        <a:rPr lang="en-US" sz="1200" b="1" err="1">
                          <a:solidFill>
                            <a:schemeClr val="tx1"/>
                          </a:solidFill>
                        </a:rPr>
                        <a:t>Organisation</a:t>
                      </a: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889341"/>
                  </a:ext>
                </a:extLst>
              </a:tr>
              <a:tr h="290670">
                <a:tc>
                  <a:txBody>
                    <a:bodyPr/>
                    <a:lstStyle/>
                    <a:p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64970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endParaRPr lang="en-SG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571270"/>
                  </a:ext>
                </a:extLst>
              </a:tr>
              <a:tr h="320233">
                <a:tc>
                  <a:txBody>
                    <a:bodyPr/>
                    <a:lstStyle/>
                    <a:p>
                      <a:endParaRPr lang="en-SG"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286622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2D314D8C-216F-BF3B-6B43-9F4E9A3F5C00}"/>
              </a:ext>
            </a:extLst>
          </p:cNvPr>
          <p:cNvGrpSpPr/>
          <p:nvPr/>
        </p:nvGrpSpPr>
        <p:grpSpPr>
          <a:xfrm>
            <a:off x="573173" y="1330325"/>
            <a:ext cx="2415182" cy="2304730"/>
            <a:chOff x="573173" y="1330325"/>
            <a:chExt cx="2415182" cy="23047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B0E123-69C3-2BFA-99A0-6A625C67FA9C}"/>
                </a:ext>
              </a:extLst>
            </p:cNvPr>
            <p:cNvSpPr txBox="1"/>
            <p:nvPr/>
          </p:nvSpPr>
          <p:spPr>
            <a:xfrm>
              <a:off x="1303871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GB" sz="5400"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28750504-4AD6-A4F3-FC89-D36A3B3EA8B0}"/>
                </a:ext>
              </a:extLst>
            </p:cNvPr>
            <p:cNvSpPr/>
            <p:nvPr/>
          </p:nvSpPr>
          <p:spPr>
            <a:xfrm>
              <a:off x="573173" y="1330325"/>
              <a:ext cx="2415182" cy="2304730"/>
            </a:xfrm>
            <a:prstGeom prst="donut">
              <a:avLst/>
            </a:prstGeom>
            <a:solidFill>
              <a:srgbClr val="EE9B00"/>
            </a:solidFill>
            <a:ln>
              <a:solidFill>
                <a:srgbClr val="EE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SG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5587A2-43CD-5078-7DCA-89BA834C75FA}"/>
              </a:ext>
            </a:extLst>
          </p:cNvPr>
          <p:cNvGrpSpPr/>
          <p:nvPr/>
        </p:nvGrpSpPr>
        <p:grpSpPr>
          <a:xfrm>
            <a:off x="3431908" y="1330325"/>
            <a:ext cx="2415182" cy="2304730"/>
            <a:chOff x="3316344" y="1330325"/>
            <a:chExt cx="2415182" cy="23047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0C9DC-11FB-8DE6-1D6A-7AC053ABBEDF}"/>
                </a:ext>
              </a:extLst>
            </p:cNvPr>
            <p:cNvSpPr txBox="1"/>
            <p:nvPr/>
          </p:nvSpPr>
          <p:spPr>
            <a:xfrm>
              <a:off x="4043318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GB" sz="5400"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5863BFA8-9D96-625D-90ED-5AB8C0B8E5F0}"/>
                </a:ext>
              </a:extLst>
            </p:cNvPr>
            <p:cNvSpPr/>
            <p:nvPr/>
          </p:nvSpPr>
          <p:spPr>
            <a:xfrm>
              <a:off x="3316344" y="1330325"/>
              <a:ext cx="2415182" cy="2304730"/>
            </a:xfrm>
            <a:prstGeom prst="donut">
              <a:avLst/>
            </a:prstGeom>
            <a:solidFill>
              <a:srgbClr val="9E2A2B"/>
            </a:solidFill>
            <a:ln>
              <a:solidFill>
                <a:srgbClr val="9E2A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SG" sz="150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A61737-1371-6AB3-E952-7BB194FEDEC8}"/>
              </a:ext>
            </a:extLst>
          </p:cNvPr>
          <p:cNvGrpSpPr/>
          <p:nvPr/>
        </p:nvGrpSpPr>
        <p:grpSpPr>
          <a:xfrm>
            <a:off x="6290643" y="1328643"/>
            <a:ext cx="2415182" cy="2304730"/>
            <a:chOff x="6375057" y="1328643"/>
            <a:chExt cx="2415182" cy="23047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31B66E-99FE-64E1-8C3D-AC302D5FCC29}"/>
                </a:ext>
              </a:extLst>
            </p:cNvPr>
            <p:cNvSpPr txBox="1"/>
            <p:nvPr/>
          </p:nvSpPr>
          <p:spPr>
            <a:xfrm>
              <a:off x="7105755" y="2285692"/>
              <a:ext cx="95378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GB" sz="5400"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872E9912-F441-CD8E-A0BD-D88A2B0EAE67}"/>
                </a:ext>
              </a:extLst>
            </p:cNvPr>
            <p:cNvSpPr/>
            <p:nvPr/>
          </p:nvSpPr>
          <p:spPr>
            <a:xfrm>
              <a:off x="6375057" y="1328643"/>
              <a:ext cx="2415182" cy="2304730"/>
            </a:xfrm>
            <a:prstGeom prst="donut">
              <a:avLst/>
            </a:prstGeom>
            <a:solidFill>
              <a:srgbClr val="0A9396"/>
            </a:solidFill>
            <a:ln>
              <a:solidFill>
                <a:srgbClr val="0A9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SG" sz="1500" err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64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11020700" cy="533400"/>
          </a:xfrm>
        </p:spPr>
        <p:txBody>
          <a:bodyPr anchor="t"/>
          <a:lstStyle/>
          <a:p>
            <a:r>
              <a:rPr lang="en-SG" sz="3200" b="1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ESG integrity</a:t>
            </a:r>
            <a:endParaRPr lang="en-GB" sz="3200" b="1">
              <a:solidFill>
                <a:srgbClr val="9E2A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4046F-13A1-2DB3-C962-E3B662ACC472}"/>
              </a:ext>
            </a:extLst>
          </p:cNvPr>
          <p:cNvSpPr txBox="1"/>
          <p:nvPr/>
        </p:nvSpPr>
        <p:spPr>
          <a:xfrm>
            <a:off x="5514975" y="6985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endParaRPr lang="en-SG" sz="1500" b="1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FB5443-7882-B293-CDFD-DF2C21B94CB2}"/>
              </a:ext>
            </a:extLst>
          </p:cNvPr>
          <p:cNvSpPr/>
          <p:nvPr/>
        </p:nvSpPr>
        <p:spPr>
          <a:xfrm>
            <a:off x="631256" y="5630345"/>
            <a:ext cx="2178691" cy="11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Source: KPMG Global</a:t>
            </a:r>
            <a:endParaRPr lang="en-SG" sz="80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47E8D3-5DC1-9644-256E-BE6D8E57A137}"/>
              </a:ext>
            </a:extLst>
          </p:cNvPr>
          <p:cNvSpPr/>
          <p:nvPr/>
        </p:nvSpPr>
        <p:spPr>
          <a:xfrm>
            <a:off x="631256" y="1333500"/>
            <a:ext cx="3540694" cy="4118610"/>
          </a:xfrm>
          <a:prstGeom prst="rect">
            <a:avLst/>
          </a:prstGeom>
          <a:solidFill>
            <a:srgbClr val="8C2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AED77-094D-9A64-C7F3-972AFB4FD1BE}"/>
              </a:ext>
            </a:extLst>
          </p:cNvPr>
          <p:cNvSpPr txBox="1"/>
          <p:nvPr/>
        </p:nvSpPr>
        <p:spPr>
          <a:xfrm>
            <a:off x="820308" y="1628940"/>
            <a:ext cx="313400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>
                <a:solidFill>
                  <a:schemeClr val="bg1"/>
                </a:solidFill>
              </a:rPr>
              <a:t>Businesses are under growing pressure to meet evolving stakeholders’ expectations around ESG: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b="1">
                <a:solidFill>
                  <a:schemeClr val="bg1"/>
                </a:solidFill>
              </a:rPr>
              <a:t>Investors</a:t>
            </a:r>
            <a:r>
              <a:rPr lang="en-SG" sz="1400">
                <a:solidFill>
                  <a:schemeClr val="bg1"/>
                </a:solidFill>
              </a:rPr>
              <a:t> increasingly putting pressures on their portfolio companies;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b="1">
                <a:solidFill>
                  <a:schemeClr val="bg1"/>
                </a:solidFill>
              </a:rPr>
              <a:t>Organisations</a:t>
            </a:r>
            <a:r>
              <a:rPr lang="en-SG" sz="1400">
                <a:solidFill>
                  <a:schemeClr val="bg1"/>
                </a:solidFill>
              </a:rPr>
              <a:t> imposing ESG requirements on their suppliers;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b="1">
                <a:solidFill>
                  <a:schemeClr val="bg1"/>
                </a:solidFill>
              </a:rPr>
              <a:t>Employees</a:t>
            </a:r>
            <a:r>
              <a:rPr lang="en-SG" sz="1400">
                <a:solidFill>
                  <a:schemeClr val="bg1"/>
                </a:solidFill>
              </a:rPr>
              <a:t> want to work for companies that align with their values, and;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b="1">
                <a:solidFill>
                  <a:schemeClr val="bg1"/>
                </a:solidFill>
              </a:rPr>
              <a:t>Customers’</a:t>
            </a:r>
            <a:r>
              <a:rPr lang="en-SG" sz="1400">
                <a:solidFill>
                  <a:schemeClr val="bg1"/>
                </a:solidFill>
              </a:rPr>
              <a:t> behaviour shifting towards more ESG ideals products and services.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7A7CE5-B8D9-D731-BCF8-23793756D5FC}"/>
              </a:ext>
            </a:extLst>
          </p:cNvPr>
          <p:cNvSpPr/>
          <p:nvPr/>
        </p:nvSpPr>
        <p:spPr>
          <a:xfrm>
            <a:off x="4278453" y="1333500"/>
            <a:ext cx="6865797" cy="2415540"/>
          </a:xfrm>
          <a:prstGeom prst="rect">
            <a:avLst/>
          </a:prstGeom>
          <a:solidFill>
            <a:srgbClr val="FFF3B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err="1">
              <a:solidFill>
                <a:schemeClr val="bg1"/>
              </a:solidFill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97BA7B5-1CF3-714F-6C89-3D2ACE228514}"/>
              </a:ext>
            </a:extLst>
          </p:cNvPr>
          <p:cNvSpPr/>
          <p:nvPr/>
        </p:nvSpPr>
        <p:spPr>
          <a:xfrm>
            <a:off x="4490456" y="1628940"/>
            <a:ext cx="6441790" cy="1876260"/>
          </a:xfrm>
          <a:custGeom>
            <a:avLst/>
            <a:gdLst/>
            <a:ahLst/>
            <a:cxnLst/>
            <a:rect l="l" t="t" r="r" b="b"/>
            <a:pathLst>
              <a:path w="5115559" h="603250">
                <a:moveTo>
                  <a:pt x="0" y="602818"/>
                </a:moveTo>
                <a:lnTo>
                  <a:pt x="5115191" y="602818"/>
                </a:lnTo>
                <a:lnTo>
                  <a:pt x="5115191" y="0"/>
                </a:lnTo>
                <a:lnTo>
                  <a:pt x="0" y="0"/>
                </a:lnTo>
                <a:lnTo>
                  <a:pt x="0" y="602818"/>
                </a:lnTo>
                <a:close/>
              </a:path>
            </a:pathLst>
          </a:custGeom>
          <a:ln w="6350">
            <a:noFill/>
          </a:ln>
        </p:spPr>
        <p:txBody>
          <a:bodyPr wrap="square" lIns="0" tIns="0" rIns="0" bIns="0" rtlCol="0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SG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ESG integrity risks</a:t>
            </a:r>
            <a:r>
              <a:rPr lang="en-SG" sz="140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SG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not new, as it shares many characteristics with financial frauds and misrepresentations. With </a:t>
            </a:r>
            <a:r>
              <a:rPr kumimoji="0" lang="en-SG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organisations coming forward to announce bold ESG commitments </a:t>
            </a:r>
            <a:r>
              <a:rPr kumimoji="0" lang="en-SG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such as “net zero emissions” or “negative carbon footprint”, companies could potentially create misstatements on their ESG-related targets and disclosures that might deceive their stakeholders.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SG" sz="1400">
                <a:solidFill>
                  <a:srgbClr val="000000"/>
                </a:solidFill>
                <a:latin typeface="Arial"/>
              </a:rPr>
              <a:t>Like other frauds, </a:t>
            </a:r>
            <a:r>
              <a:rPr lang="en-SG" sz="1400" b="1">
                <a:solidFill>
                  <a:srgbClr val="000000"/>
                </a:solidFill>
                <a:latin typeface="Arial"/>
              </a:rPr>
              <a:t>ESG integrity risks could lead to expensive and disruptive consequences</a:t>
            </a:r>
            <a:r>
              <a:rPr lang="en-SG" sz="1400">
                <a:solidFill>
                  <a:srgbClr val="000000"/>
                </a:solidFill>
                <a:latin typeface="Arial"/>
              </a:rPr>
              <a:t>, including reputational damage, litigation risks, and loss of stakeholders’ confidence.</a:t>
            </a:r>
            <a:endParaRPr kumimoji="0" lang="en-SG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7B2E03-3086-2FFD-3695-EACE49D16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1" b="12793"/>
          <a:stretch/>
        </p:blipFill>
        <p:spPr>
          <a:xfrm>
            <a:off x="4278453" y="3839255"/>
            <a:ext cx="6865797" cy="16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3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26654-023E-EF08-0E3D-CA21D0A81448}"/>
              </a:ext>
            </a:extLst>
          </p:cNvPr>
          <p:cNvSpPr/>
          <p:nvPr/>
        </p:nvSpPr>
        <p:spPr>
          <a:xfrm>
            <a:off x="2813690" y="1005653"/>
            <a:ext cx="8093122" cy="1551294"/>
          </a:xfrm>
          <a:prstGeom prst="rect">
            <a:avLst/>
          </a:prstGeom>
          <a:noFill/>
          <a:ln>
            <a:solidFill>
              <a:srgbClr val="0A9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38CD85-086F-7A92-CBBA-3EEF0598B791}"/>
              </a:ext>
            </a:extLst>
          </p:cNvPr>
          <p:cNvSpPr/>
          <p:nvPr/>
        </p:nvSpPr>
        <p:spPr>
          <a:xfrm>
            <a:off x="623010" y="1424339"/>
            <a:ext cx="2544396" cy="701749"/>
          </a:xfrm>
          <a:prstGeom prst="roundRect">
            <a:avLst/>
          </a:prstGeom>
          <a:solidFill>
            <a:srgbClr val="0A9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11020700" cy="533400"/>
          </a:xfrm>
        </p:spPr>
        <p:txBody>
          <a:bodyPr anchor="t"/>
          <a:lstStyle/>
          <a:p>
            <a:r>
              <a:rPr lang="en-SG" sz="3200" b="1" dirty="0">
                <a:solidFill>
                  <a:srgbClr val="9E2A2B"/>
                </a:solidFill>
                <a:latin typeface="Calibri"/>
                <a:cs typeface="Calibri"/>
              </a:rPr>
              <a:t>Understanding ESG integrity risks</a:t>
            </a:r>
            <a:endParaRPr lang="en-GB" sz="3200" b="1" dirty="0">
              <a:solidFill>
                <a:srgbClr val="9E2A2B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4046F-13A1-2DB3-C962-E3B662ACC472}"/>
              </a:ext>
            </a:extLst>
          </p:cNvPr>
          <p:cNvSpPr txBox="1"/>
          <p:nvPr/>
        </p:nvSpPr>
        <p:spPr>
          <a:xfrm>
            <a:off x="5514975" y="6985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endParaRPr lang="en-SG" sz="1500" b="1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FB5443-7882-B293-CDFD-DF2C21B94CB2}"/>
              </a:ext>
            </a:extLst>
          </p:cNvPr>
          <p:cNvSpPr/>
          <p:nvPr/>
        </p:nvSpPr>
        <p:spPr>
          <a:xfrm>
            <a:off x="634999" y="6159500"/>
            <a:ext cx="2178691" cy="11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Source: KPMG Global</a:t>
            </a:r>
            <a:endParaRPr lang="en-SG" sz="800" dirty="0" err="1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CC7EA-3025-2684-BCF0-BCBA7FB56DDA}"/>
              </a:ext>
            </a:extLst>
          </p:cNvPr>
          <p:cNvSpPr txBox="1"/>
          <p:nvPr/>
        </p:nvSpPr>
        <p:spPr>
          <a:xfrm>
            <a:off x="3356237" y="1081793"/>
            <a:ext cx="742802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A9396"/>
                </a:solidFill>
              </a:rPr>
              <a:t>Greenwashing</a:t>
            </a:r>
            <a:r>
              <a:rPr lang="en-US" sz="1100" b="1" dirty="0"/>
              <a:t>: </a:t>
            </a:r>
            <a:r>
              <a:rPr lang="en-US" sz="1100" dirty="0"/>
              <a:t>Making false/misleading statements or claims about the sustainability and environment friendly activities of an organization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A9396"/>
                </a:solidFill>
              </a:rPr>
              <a:t>Monitoring systems</a:t>
            </a:r>
            <a:r>
              <a:rPr lang="en-US" sz="1100" b="1" dirty="0"/>
              <a:t>: </a:t>
            </a:r>
            <a:r>
              <a:rPr lang="en-US" sz="1100" dirty="0"/>
              <a:t>Deliberately compromising monitoring systems and mechanisms over environmental controls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A9396"/>
                </a:solidFill>
              </a:rPr>
              <a:t>Assessment of impact</a:t>
            </a:r>
            <a:r>
              <a:rPr lang="en-US" sz="1100" b="1" dirty="0"/>
              <a:t>: </a:t>
            </a:r>
            <a:r>
              <a:rPr lang="en-US" sz="1100" dirty="0"/>
              <a:t>Lack of periodic assessments of monitoring environmental impact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A9396"/>
                </a:solidFill>
              </a:rPr>
              <a:t>Waste disposal</a:t>
            </a:r>
            <a:r>
              <a:rPr lang="en-US" sz="1100" b="1" dirty="0"/>
              <a:t>: </a:t>
            </a:r>
            <a:r>
              <a:rPr lang="en-US" sz="1100" dirty="0"/>
              <a:t>Improper disposal of waste generated and lack of segregation of recyclable and non-recyclable waste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04786-7005-12C6-1889-CCEBE32929F3}"/>
              </a:ext>
            </a:extLst>
          </p:cNvPr>
          <p:cNvSpPr txBox="1"/>
          <p:nvPr/>
        </p:nvSpPr>
        <p:spPr>
          <a:xfrm>
            <a:off x="3356237" y="2854240"/>
            <a:ext cx="742802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BB3E03"/>
                </a:solidFill>
              </a:rPr>
              <a:t>Labour</a:t>
            </a:r>
            <a:r>
              <a:rPr lang="en-US" sz="1100" b="1" dirty="0">
                <a:solidFill>
                  <a:srgbClr val="BB3E03"/>
                </a:solidFill>
              </a:rPr>
              <a:t> condition</a:t>
            </a:r>
            <a:r>
              <a:rPr lang="en-US" sz="1100" b="1" dirty="0"/>
              <a:t>: </a:t>
            </a:r>
            <a:r>
              <a:rPr lang="en-US" sz="1100" dirty="0"/>
              <a:t>Non-compliant </a:t>
            </a:r>
            <a:r>
              <a:rPr lang="en-US" sz="1100" dirty="0" err="1"/>
              <a:t>labour</a:t>
            </a:r>
            <a:r>
              <a:rPr lang="en-US" sz="1100" dirty="0"/>
              <a:t> condition with inadequate industrial safety standards for protection of workers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BB3E03"/>
                </a:solidFill>
              </a:rPr>
              <a:t>Creating fear</a:t>
            </a:r>
            <a:r>
              <a:rPr lang="en-US" sz="1100" b="1" dirty="0"/>
              <a:t>: </a:t>
            </a:r>
            <a:r>
              <a:rPr lang="en-US" sz="1100" b="0" dirty="0"/>
              <a:t>Such as w</a:t>
            </a:r>
            <a:r>
              <a:rPr lang="en-US" sz="1100" dirty="0"/>
              <a:t>ithholding worker’s salary, creating an element of servitude over fear of losing withhold assets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BB3E03"/>
                </a:solidFill>
              </a:rPr>
              <a:t>Policies and systems</a:t>
            </a:r>
            <a:r>
              <a:rPr lang="en-US" sz="1100" b="1" dirty="0"/>
              <a:t>: </a:t>
            </a:r>
            <a:r>
              <a:rPr lang="en-US" sz="1100" dirty="0"/>
              <a:t>Inadequate insurance policies, health and safety management systems for employees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BB3E03"/>
                </a:solidFill>
              </a:rPr>
              <a:t>Diversity and inclusion</a:t>
            </a:r>
            <a:r>
              <a:rPr lang="en-US" sz="1100" b="1" dirty="0"/>
              <a:t>: </a:t>
            </a:r>
            <a:r>
              <a:rPr lang="en-US" sz="1100" dirty="0"/>
              <a:t>Deliberately attempting to appeal to diversity and inclusion distracting communities from the contradicting internal practices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E486D-9E68-E996-AADE-E1E36C8CED3F}"/>
              </a:ext>
            </a:extLst>
          </p:cNvPr>
          <p:cNvSpPr/>
          <p:nvPr/>
        </p:nvSpPr>
        <p:spPr>
          <a:xfrm>
            <a:off x="2813690" y="2796028"/>
            <a:ext cx="8093122" cy="1551294"/>
          </a:xfrm>
          <a:prstGeom prst="rect">
            <a:avLst/>
          </a:prstGeom>
          <a:noFill/>
          <a:ln>
            <a:solidFill>
              <a:srgbClr val="BB3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473BA6-45DD-B5D1-2CF2-3BB7AB4D181E}"/>
              </a:ext>
            </a:extLst>
          </p:cNvPr>
          <p:cNvSpPr txBox="1"/>
          <p:nvPr/>
        </p:nvSpPr>
        <p:spPr>
          <a:xfrm>
            <a:off x="3356237" y="4665964"/>
            <a:ext cx="742802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/>
              <a:t>Non-compliances: </a:t>
            </a:r>
            <a:r>
              <a:rPr lang="en-US" sz="1100" dirty="0"/>
              <a:t>Regulatory non-compliances such as financial statement frauds, evasion of taxes, among others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/>
              <a:t>Bribery: </a:t>
            </a:r>
            <a:r>
              <a:rPr lang="en-US" sz="1100" dirty="0"/>
              <a:t>Bribery of authorities to obtain fraudulent licenses and permissions or overlook non-compliances during inspections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/>
              <a:t>Data systems: </a:t>
            </a:r>
            <a:r>
              <a:rPr lang="en-US" sz="1100" dirty="0"/>
              <a:t>Lack of adequate controls to prevent data breaches and cybercrimes, which lead to loss of sensitive data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1" dirty="0"/>
              <a:t>Disclosures:</a:t>
            </a:r>
            <a:r>
              <a:rPr lang="en-US" sz="1100" dirty="0"/>
              <a:t> Improper disclosures and regulatory reporting pertaining to ESG initiatives and metrics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7C077-32F0-D73B-9221-801A8EFFC33E}"/>
              </a:ext>
            </a:extLst>
          </p:cNvPr>
          <p:cNvSpPr/>
          <p:nvPr/>
        </p:nvSpPr>
        <p:spPr>
          <a:xfrm>
            <a:off x="2815261" y="4590522"/>
            <a:ext cx="8093122" cy="1551294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C6B4F-8ED8-F977-5A7D-105B6E6EB7BF}"/>
              </a:ext>
            </a:extLst>
          </p:cNvPr>
          <p:cNvSpPr/>
          <p:nvPr/>
        </p:nvSpPr>
        <p:spPr>
          <a:xfrm>
            <a:off x="623009" y="3167669"/>
            <a:ext cx="2544396" cy="701749"/>
          </a:xfrm>
          <a:prstGeom prst="roundRect">
            <a:avLst/>
          </a:prstGeom>
          <a:solidFill>
            <a:srgbClr val="BB3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B8C985-B05B-F924-A4F4-A113AE57015D}"/>
              </a:ext>
            </a:extLst>
          </p:cNvPr>
          <p:cNvSpPr/>
          <p:nvPr/>
        </p:nvSpPr>
        <p:spPr>
          <a:xfrm>
            <a:off x="623008" y="4969790"/>
            <a:ext cx="2544396" cy="701749"/>
          </a:xfrm>
          <a:prstGeom prst="roundRect">
            <a:avLst/>
          </a:prstGeom>
          <a:solidFill>
            <a:srgbClr val="53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E6BFC7-E2EC-76B2-DB3F-2D5D51871298}"/>
              </a:ext>
            </a:extLst>
          </p:cNvPr>
          <p:cNvSpPr/>
          <p:nvPr/>
        </p:nvSpPr>
        <p:spPr>
          <a:xfrm>
            <a:off x="1407736" y="1310756"/>
            <a:ext cx="189161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500" b="1" dirty="0">
                <a:solidFill>
                  <a:schemeClr val="bg1"/>
                </a:solidFill>
              </a:rPr>
              <a:t>Environmental</a:t>
            </a:r>
            <a:endParaRPr lang="en-SG" sz="1500" b="1" dirty="0" err="1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FA65F3-949A-3626-494B-6C4AD337C16C}"/>
              </a:ext>
            </a:extLst>
          </p:cNvPr>
          <p:cNvSpPr/>
          <p:nvPr/>
        </p:nvSpPr>
        <p:spPr>
          <a:xfrm>
            <a:off x="1464623" y="3049019"/>
            <a:ext cx="189161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500" b="1" dirty="0">
                <a:solidFill>
                  <a:schemeClr val="bg1"/>
                </a:solidFill>
              </a:rPr>
              <a:t>Social</a:t>
            </a:r>
            <a:endParaRPr lang="en-SG" sz="1500" b="1" dirty="0" err="1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72EB20-06DD-A137-8F63-30D7ACEEFD95}"/>
              </a:ext>
            </a:extLst>
          </p:cNvPr>
          <p:cNvSpPr/>
          <p:nvPr/>
        </p:nvSpPr>
        <p:spPr>
          <a:xfrm>
            <a:off x="1464623" y="4839892"/>
            <a:ext cx="189161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500" b="1" dirty="0">
                <a:solidFill>
                  <a:schemeClr val="bg1"/>
                </a:solidFill>
              </a:rPr>
              <a:t>Governance</a:t>
            </a:r>
            <a:endParaRPr lang="en-SG" sz="1500" b="1" dirty="0" err="1">
              <a:solidFill>
                <a:schemeClr val="bg1"/>
              </a:solidFill>
            </a:endParaRPr>
          </a:p>
        </p:txBody>
      </p:sp>
      <p:pic>
        <p:nvPicPr>
          <p:cNvPr id="24" name="Graphic 23" descr="Bank with solid fill">
            <a:extLst>
              <a:ext uri="{FF2B5EF4-FFF2-40B4-BE49-F238E27FC236}">
                <a16:creationId xmlns:a16="http://schemas.microsoft.com/office/drawing/2014/main" id="{8C5717A0-9C73-915F-8202-23CFF40EB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079" y="5068492"/>
            <a:ext cx="457200" cy="457200"/>
          </a:xfrm>
          <a:prstGeom prst="rect">
            <a:avLst/>
          </a:prstGeom>
        </p:spPr>
      </p:pic>
      <p:pic>
        <p:nvPicPr>
          <p:cNvPr id="26" name="Graphic 25" descr="Users with solid fill">
            <a:extLst>
              <a:ext uri="{FF2B5EF4-FFF2-40B4-BE49-F238E27FC236}">
                <a16:creationId xmlns:a16="http://schemas.microsoft.com/office/drawing/2014/main" id="{443CB662-0AF1-1953-7C10-6FAB7372D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875" y="3289943"/>
            <a:ext cx="457200" cy="457200"/>
          </a:xfrm>
          <a:prstGeom prst="rect">
            <a:avLst/>
          </a:prstGeom>
        </p:spPr>
      </p:pic>
      <p:pic>
        <p:nvPicPr>
          <p:cNvPr id="28" name="Graphic 27" descr="Plant with solid fill">
            <a:extLst>
              <a:ext uri="{FF2B5EF4-FFF2-40B4-BE49-F238E27FC236}">
                <a16:creationId xmlns:a16="http://schemas.microsoft.com/office/drawing/2014/main" id="{C22E69CF-21C3-09C6-FEAD-02D9E4501B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079" y="153935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5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EC01A2-D576-4CB6-A0F1-231118ABC843}"/>
              </a:ext>
            </a:extLst>
          </p:cNvPr>
          <p:cNvSpPr/>
          <p:nvPr/>
        </p:nvSpPr>
        <p:spPr>
          <a:xfrm>
            <a:off x="634999" y="1454504"/>
            <a:ext cx="3425403" cy="2004002"/>
          </a:xfrm>
          <a:prstGeom prst="roundRect">
            <a:avLst/>
          </a:prstGeom>
          <a:solidFill>
            <a:srgbClr val="BB3E03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11020700" cy="533400"/>
          </a:xfrm>
        </p:spPr>
        <p:txBody>
          <a:bodyPr anchor="t"/>
          <a:lstStyle/>
          <a:p>
            <a:r>
              <a:rPr lang="en-SG" sz="3200" b="1" dirty="0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dive into greenwashing</a:t>
            </a:r>
            <a:endParaRPr lang="en-GB" sz="3200" b="1" dirty="0">
              <a:solidFill>
                <a:srgbClr val="9E2A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4046F-13A1-2DB3-C962-E3B662ACC472}"/>
              </a:ext>
            </a:extLst>
          </p:cNvPr>
          <p:cNvSpPr txBox="1"/>
          <p:nvPr/>
        </p:nvSpPr>
        <p:spPr>
          <a:xfrm>
            <a:off x="5514975" y="6985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endParaRPr lang="en-SG" sz="1500" b="1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FB5443-7882-B293-CDFD-DF2C21B94CB2}"/>
              </a:ext>
            </a:extLst>
          </p:cNvPr>
          <p:cNvSpPr/>
          <p:nvPr/>
        </p:nvSpPr>
        <p:spPr>
          <a:xfrm>
            <a:off x="634999" y="6159500"/>
            <a:ext cx="2178691" cy="11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800" dirty="0">
                <a:solidFill>
                  <a:schemeClr val="tx1"/>
                </a:solidFill>
              </a:rPr>
              <a:t>Source: KPMG Global</a:t>
            </a:r>
            <a:endParaRPr lang="en-SG" sz="800" dirty="0" err="1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9CE685-D92B-1D0B-5203-DFEDF05886B4}"/>
              </a:ext>
            </a:extLst>
          </p:cNvPr>
          <p:cNvSpPr/>
          <p:nvPr/>
        </p:nvSpPr>
        <p:spPr>
          <a:xfrm>
            <a:off x="4799467" y="2578771"/>
            <a:ext cx="269176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500" b="1" dirty="0">
                <a:solidFill>
                  <a:srgbClr val="BB3E03"/>
                </a:solidFill>
              </a:rPr>
              <a:t>Different Types of Greenwashing</a:t>
            </a:r>
            <a:endParaRPr lang="en-SG" sz="1500" b="1" dirty="0" err="1">
              <a:solidFill>
                <a:srgbClr val="BB3E03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EC1C96-649B-F900-30B5-2E5F98147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203358"/>
              </p:ext>
            </p:extLst>
          </p:nvPr>
        </p:nvGraphicFramePr>
        <p:xfrm>
          <a:off x="3206432" y="1109592"/>
          <a:ext cx="5779135" cy="385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E7B204-1D7C-5506-A8D0-792821604510}"/>
              </a:ext>
            </a:extLst>
          </p:cNvPr>
          <p:cNvSpPr txBox="1"/>
          <p:nvPr/>
        </p:nvSpPr>
        <p:spPr>
          <a:xfrm>
            <a:off x="3187584" y="4954042"/>
            <a:ext cx="5915530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1400" b="1" dirty="0">
                <a:solidFill>
                  <a:srgbClr val="EE9B00"/>
                </a:solidFill>
              </a:rPr>
              <a:t>Greenhushing</a:t>
            </a:r>
            <a:r>
              <a:rPr lang="en-SG" sz="1100" dirty="0"/>
              <a:t> </a:t>
            </a:r>
          </a:p>
          <a:p>
            <a:pPr algn="l"/>
            <a:endParaRPr lang="en-SG" sz="1100" dirty="0"/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SG" sz="1100" dirty="0"/>
              <a:t>Refers to an organisation </a:t>
            </a:r>
            <a:r>
              <a:rPr lang="en-SG" sz="1100" b="1" dirty="0"/>
              <a:t>refusal to publicize ESG information </a:t>
            </a:r>
            <a:r>
              <a:rPr lang="en-SG" sz="1100" dirty="0"/>
              <a:t>due to fear of pushback from stakeholders who would find its sustainability efforts lacking or from investors who believe ESG undermines returns.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SG" sz="1100" dirty="0"/>
              <a:t>Greenhushing </a:t>
            </a:r>
            <a:r>
              <a:rPr lang="en-SG" sz="1100" b="1" dirty="0"/>
              <a:t>limits the quantity and quality of publicly available information</a:t>
            </a:r>
            <a:endParaRPr lang="en-SG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EC6B2-BECE-29F9-1762-53A7AC855FE1}"/>
              </a:ext>
            </a:extLst>
          </p:cNvPr>
          <p:cNvSpPr txBox="1"/>
          <p:nvPr/>
        </p:nvSpPr>
        <p:spPr>
          <a:xfrm>
            <a:off x="634999" y="1599860"/>
            <a:ext cx="3425403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1400" b="1" dirty="0">
                <a:solidFill>
                  <a:srgbClr val="BB3E03"/>
                </a:solidFill>
              </a:rPr>
              <a:t>Greenwashing</a:t>
            </a:r>
            <a:r>
              <a:rPr lang="en-SG" sz="1100" dirty="0">
                <a:solidFill>
                  <a:srgbClr val="BB3E03"/>
                </a:solidFill>
              </a:rPr>
              <a:t> </a:t>
            </a:r>
          </a:p>
          <a:p>
            <a:pPr algn="l"/>
            <a:endParaRPr lang="en-SG" sz="1100" dirty="0"/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SG" sz="1100" dirty="0"/>
              <a:t>Practice used by organisation to </a:t>
            </a:r>
            <a:r>
              <a:rPr lang="en-SG" sz="1100" b="1" dirty="0"/>
              <a:t>represent themselves as more sustainable</a:t>
            </a:r>
            <a:r>
              <a:rPr lang="en-SG" sz="1100" dirty="0"/>
              <a:t> than they truly are, whether it’s providing misleading information regarding a product’s sustainability or labelling a fund as “green” when it is not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SG" sz="1100" dirty="0"/>
              <a:t>Greenwashing </a:t>
            </a:r>
            <a:r>
              <a:rPr lang="en-SG" sz="1100" b="1" dirty="0"/>
              <a:t>erodes trust </a:t>
            </a:r>
            <a:r>
              <a:rPr lang="en-SG" sz="1100" dirty="0"/>
              <a:t>and can have significant repercussions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9A788-A9D7-7DDB-BCAA-3589E8DEB674}"/>
              </a:ext>
            </a:extLst>
          </p:cNvPr>
          <p:cNvSpPr txBox="1"/>
          <p:nvPr/>
        </p:nvSpPr>
        <p:spPr>
          <a:xfrm>
            <a:off x="8294451" y="1808199"/>
            <a:ext cx="3147307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1400" b="1" dirty="0" err="1">
                <a:solidFill>
                  <a:srgbClr val="0A9396"/>
                </a:solidFill>
              </a:rPr>
              <a:t>Greenwishing</a:t>
            </a:r>
            <a:r>
              <a:rPr lang="en-SG" sz="1400" dirty="0"/>
              <a:t> </a:t>
            </a:r>
          </a:p>
          <a:p>
            <a:pPr algn="l"/>
            <a:endParaRPr lang="en-SG" sz="1100" dirty="0"/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SG" sz="1100" dirty="0"/>
              <a:t>Describes a practice where an organisation hopes </a:t>
            </a:r>
            <a:r>
              <a:rPr lang="en-SG" sz="1100" b="1" dirty="0"/>
              <a:t>to meet certain sustainability commitments but simply does not have the capability</a:t>
            </a:r>
            <a:r>
              <a:rPr lang="en-SG" sz="1100" dirty="0"/>
              <a:t> to do so</a:t>
            </a:r>
          </a:p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SG" sz="1100" dirty="0"/>
              <a:t>Driven by the pressure to set ambitious sustainability goals, companies can find themselves committing to targets that they cannot realistically achieve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78C27B-9D47-AC5C-1511-A6D4D93AA1D6}"/>
              </a:ext>
            </a:extLst>
          </p:cNvPr>
          <p:cNvSpPr/>
          <p:nvPr/>
        </p:nvSpPr>
        <p:spPr>
          <a:xfrm>
            <a:off x="2902527" y="4954042"/>
            <a:ext cx="6424353" cy="1320923"/>
          </a:xfrm>
          <a:prstGeom prst="roundRect">
            <a:avLst/>
          </a:prstGeom>
          <a:solidFill>
            <a:srgbClr val="EE9B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90CB89-0927-14D3-3C7D-C72A0D5D573F}"/>
              </a:ext>
            </a:extLst>
          </p:cNvPr>
          <p:cNvSpPr/>
          <p:nvPr/>
        </p:nvSpPr>
        <p:spPr>
          <a:xfrm>
            <a:off x="8229581" y="1612550"/>
            <a:ext cx="3327419" cy="2206625"/>
          </a:xfrm>
          <a:prstGeom prst="roundRect">
            <a:avLst/>
          </a:prstGeom>
          <a:solidFill>
            <a:srgbClr val="0A939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SG" sz="1500" dirty="0" err="1">
              <a:solidFill>
                <a:schemeClr val="bg1"/>
              </a:solidFill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D5865468-BEE6-35AC-1F4D-9F2D35EC8ACF}"/>
              </a:ext>
            </a:extLst>
          </p:cNvPr>
          <p:cNvSpPr/>
          <p:nvPr/>
        </p:nvSpPr>
        <p:spPr>
          <a:xfrm>
            <a:off x="635000" y="982767"/>
            <a:ext cx="10922000" cy="326381"/>
          </a:xfrm>
          <a:custGeom>
            <a:avLst/>
            <a:gdLst/>
            <a:ahLst/>
            <a:cxnLst/>
            <a:rect l="l" t="t" r="r" b="b"/>
            <a:pathLst>
              <a:path w="5115559" h="603250">
                <a:moveTo>
                  <a:pt x="0" y="602818"/>
                </a:moveTo>
                <a:lnTo>
                  <a:pt x="5115191" y="602818"/>
                </a:lnTo>
                <a:lnTo>
                  <a:pt x="5115191" y="0"/>
                </a:lnTo>
                <a:lnTo>
                  <a:pt x="0" y="0"/>
                </a:lnTo>
                <a:lnTo>
                  <a:pt x="0" y="602818"/>
                </a:lnTo>
                <a:close/>
              </a:path>
            </a:pathLst>
          </a:custGeom>
          <a:ln w="63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lang="en-SG" sz="1200" b="0" i="0" dirty="0">
                <a:solidFill>
                  <a:srgbClr val="0C233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colloquial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term greenwashing is not the only term to describe the intentional discrepancy of information, newer terms such as greenhushing and </a:t>
            </a:r>
            <a:r>
              <a:rPr kumimoji="0" lang="en-SG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greenwishing</a:t>
            </a: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has also been </a:t>
            </a:r>
            <a:r>
              <a:rPr lang="en-SG" sz="1200" dirty="0">
                <a:solidFill>
                  <a:srgbClr val="000000"/>
                </a:solidFill>
                <a:latin typeface="Arial"/>
              </a:rPr>
              <a:t>emerging in the industry.</a:t>
            </a: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4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C90E7-7121-029D-315C-52C2E87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31800"/>
            <a:ext cx="11020700" cy="533400"/>
          </a:xfrm>
        </p:spPr>
        <p:txBody>
          <a:bodyPr anchor="t"/>
          <a:lstStyle/>
          <a:p>
            <a:r>
              <a:rPr lang="en-SG" sz="3200" b="1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</a:t>
            </a:r>
            <a:r>
              <a:rPr lang="en-SG" sz="3200" b="1" dirty="0">
                <a:solidFill>
                  <a:srgbClr val="9E2A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ESG integrity risks</a:t>
            </a:r>
            <a:endParaRPr lang="en-GB" sz="3200" b="1" dirty="0">
              <a:solidFill>
                <a:srgbClr val="9E2A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4046F-13A1-2DB3-C962-E3B662ACC472}"/>
              </a:ext>
            </a:extLst>
          </p:cNvPr>
          <p:cNvSpPr txBox="1"/>
          <p:nvPr/>
        </p:nvSpPr>
        <p:spPr>
          <a:xfrm>
            <a:off x="5514975" y="6985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endParaRPr lang="en-SG" sz="1500" b="1">
              <a:solidFill>
                <a:schemeClr val="tx2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87D0D44-CC02-84D3-267E-BFE6979908AF}"/>
              </a:ext>
            </a:extLst>
          </p:cNvPr>
          <p:cNvGraphicFramePr>
            <a:graphicFrameLocks noGrp="1"/>
          </p:cNvGraphicFramePr>
          <p:nvPr/>
        </p:nvGraphicFramePr>
        <p:xfrm>
          <a:off x="1241055" y="1654729"/>
          <a:ext cx="9471172" cy="376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793">
                  <a:extLst>
                    <a:ext uri="{9D8B030D-6E8A-4147-A177-3AD203B41FA5}">
                      <a16:colId xmlns:a16="http://schemas.microsoft.com/office/drawing/2014/main" val="1631463031"/>
                    </a:ext>
                  </a:extLst>
                </a:gridCol>
                <a:gridCol w="2367793">
                  <a:extLst>
                    <a:ext uri="{9D8B030D-6E8A-4147-A177-3AD203B41FA5}">
                      <a16:colId xmlns:a16="http://schemas.microsoft.com/office/drawing/2014/main" val="979009344"/>
                    </a:ext>
                  </a:extLst>
                </a:gridCol>
                <a:gridCol w="2367793">
                  <a:extLst>
                    <a:ext uri="{9D8B030D-6E8A-4147-A177-3AD203B41FA5}">
                      <a16:colId xmlns:a16="http://schemas.microsoft.com/office/drawing/2014/main" val="1542258247"/>
                    </a:ext>
                  </a:extLst>
                </a:gridCol>
                <a:gridCol w="2367793">
                  <a:extLst>
                    <a:ext uri="{9D8B030D-6E8A-4147-A177-3AD203B41FA5}">
                      <a16:colId xmlns:a16="http://schemas.microsoft.com/office/drawing/2014/main" val="1970919769"/>
                    </a:ext>
                  </a:extLst>
                </a:gridCol>
              </a:tblGrid>
              <a:tr h="8105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Prevent</a:t>
                      </a:r>
                      <a:endParaRPr lang="en-SG" sz="1400" dirty="0"/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93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Detect</a:t>
                      </a:r>
                      <a:endParaRPr lang="en-SG" sz="1400" dirty="0"/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Respond</a:t>
                      </a:r>
                      <a:endParaRPr lang="en-SG" sz="1400" dirty="0"/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Remediate</a:t>
                      </a:r>
                      <a:endParaRPr lang="en-SG" sz="1400" dirty="0"/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67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3284"/>
                  </a:ext>
                </a:extLst>
              </a:tr>
              <a:tr h="4130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Tone at the top</a:t>
                      </a:r>
                      <a:endParaRPr lang="en-SG" sz="1200" dirty="0"/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analytics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Process and procedures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Mitigation plans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06401"/>
                  </a:ext>
                </a:extLst>
              </a:tr>
              <a:tr h="4753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Oversight</a:t>
                      </a:r>
                      <a:endParaRPr lang="en-SG" sz="1200" dirty="0"/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Independent reporting channels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Stakeholders engagement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External assurance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01852"/>
                  </a:ext>
                </a:extLst>
              </a:tr>
              <a:tr h="4130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Communication and training</a:t>
                      </a:r>
                      <a:endParaRPr lang="en-SG" sz="1200" dirty="0"/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 right team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Review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12507"/>
                  </a:ext>
                </a:extLst>
              </a:tr>
              <a:tr h="4130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Fraud risk assessments</a:t>
                      </a:r>
                      <a:endParaRPr lang="en-SG" sz="1200" dirty="0"/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Investigation methodology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258003"/>
                  </a:ext>
                </a:extLst>
              </a:tr>
              <a:tr h="4130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Third party risk management</a:t>
                      </a:r>
                      <a:endParaRPr lang="en-SG" sz="1200" dirty="0"/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Communication</a:t>
                      </a:r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959879"/>
                  </a:ext>
                </a:extLst>
              </a:tr>
              <a:tr h="4130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Policies and procedures</a:t>
                      </a:r>
                      <a:endParaRPr lang="en-SG" sz="1200" dirty="0"/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219211"/>
                  </a:ext>
                </a:extLst>
              </a:tr>
              <a:tr h="4130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Technology</a:t>
                      </a:r>
                      <a:endParaRPr lang="en-SG" sz="1200" dirty="0"/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2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029862"/>
                  </a:ext>
                </a:extLst>
              </a:tr>
            </a:tbl>
          </a:graphicData>
        </a:graphic>
      </p:graphicFrame>
      <p:pic>
        <p:nvPicPr>
          <p:cNvPr id="19" name="Graphic 18" descr="Gears with solid fill">
            <a:extLst>
              <a:ext uri="{FF2B5EF4-FFF2-40B4-BE49-F238E27FC236}">
                <a16:creationId xmlns:a16="http://schemas.microsoft.com/office/drawing/2014/main" id="{FA3B6B87-2A3A-CE9C-CBF3-AFB84A5F7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6599" y="1670514"/>
            <a:ext cx="548640" cy="548640"/>
          </a:xfrm>
          <a:prstGeom prst="rect">
            <a:avLst/>
          </a:prstGeom>
        </p:spPr>
      </p:pic>
      <p:pic>
        <p:nvPicPr>
          <p:cNvPr id="25" name="Graphic 24" descr="Homeopathy with solid fill">
            <a:extLst>
              <a:ext uri="{FF2B5EF4-FFF2-40B4-BE49-F238E27FC236}">
                <a16:creationId xmlns:a16="http://schemas.microsoft.com/office/drawing/2014/main" id="{F705C64A-DEF7-8477-A860-670851C25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6792" y="1699342"/>
            <a:ext cx="548640" cy="548640"/>
          </a:xfrm>
          <a:prstGeom prst="rect">
            <a:avLst/>
          </a:prstGeom>
        </p:spPr>
      </p:pic>
      <p:pic>
        <p:nvPicPr>
          <p:cNvPr id="29" name="Graphic 28" descr="Glasses with solid fill">
            <a:extLst>
              <a:ext uri="{FF2B5EF4-FFF2-40B4-BE49-F238E27FC236}">
                <a16:creationId xmlns:a16="http://schemas.microsoft.com/office/drawing/2014/main" id="{65790ABD-50D2-4ADE-484D-99AD58EC7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5355" y="1726873"/>
            <a:ext cx="548640" cy="548640"/>
          </a:xfrm>
          <a:prstGeom prst="rect">
            <a:avLst/>
          </a:prstGeom>
        </p:spPr>
      </p:pic>
      <p:pic>
        <p:nvPicPr>
          <p:cNvPr id="31" name="Graphic 30" descr="Stop with solid fill">
            <a:extLst>
              <a:ext uri="{FF2B5EF4-FFF2-40B4-BE49-F238E27FC236}">
                <a16:creationId xmlns:a16="http://schemas.microsoft.com/office/drawing/2014/main" id="{B18C75DA-8B0B-20E0-8CDF-EA9CD6C9C3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13534" y="1699342"/>
            <a:ext cx="548640" cy="548640"/>
          </a:xfrm>
          <a:prstGeom prst="rect">
            <a:avLst/>
          </a:prstGeom>
        </p:spPr>
      </p:pic>
      <p:sp>
        <p:nvSpPr>
          <p:cNvPr id="32" name="object 9">
            <a:extLst>
              <a:ext uri="{FF2B5EF4-FFF2-40B4-BE49-F238E27FC236}">
                <a16:creationId xmlns:a16="http://schemas.microsoft.com/office/drawing/2014/main" id="{018A2419-9C2D-F2D7-A203-5298F6EB6A60}"/>
              </a:ext>
            </a:extLst>
          </p:cNvPr>
          <p:cNvSpPr/>
          <p:nvPr/>
        </p:nvSpPr>
        <p:spPr>
          <a:xfrm>
            <a:off x="635000" y="982767"/>
            <a:ext cx="10913533" cy="266701"/>
          </a:xfrm>
          <a:custGeom>
            <a:avLst/>
            <a:gdLst/>
            <a:ahLst/>
            <a:cxnLst/>
            <a:rect l="l" t="t" r="r" b="b"/>
            <a:pathLst>
              <a:path w="5115559" h="603250">
                <a:moveTo>
                  <a:pt x="0" y="602818"/>
                </a:moveTo>
                <a:lnTo>
                  <a:pt x="5115191" y="602818"/>
                </a:lnTo>
                <a:lnTo>
                  <a:pt x="5115191" y="0"/>
                </a:lnTo>
                <a:lnTo>
                  <a:pt x="0" y="0"/>
                </a:lnTo>
                <a:lnTo>
                  <a:pt x="0" y="602818"/>
                </a:lnTo>
                <a:close/>
              </a:path>
            </a:pathLst>
          </a:custGeom>
          <a:ln w="63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Prevention and management of ESG integrity risks should be a core component of an organisation’s strategy, encompassing both proactive and reactive controls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FB5443-7882-B293-CDFD-DF2C21B94CB2}"/>
              </a:ext>
            </a:extLst>
          </p:cNvPr>
          <p:cNvSpPr/>
          <p:nvPr/>
        </p:nvSpPr>
        <p:spPr>
          <a:xfrm>
            <a:off x="634999" y="6026150"/>
            <a:ext cx="5794376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800" dirty="0">
                <a:solidFill>
                  <a:schemeClr val="tx1"/>
                </a:solidFill>
              </a:rPr>
              <a:t>Source: KPMG Global</a:t>
            </a:r>
            <a:endParaRPr lang="en-SG" sz="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ACD93-9BBD-1632-097E-93B34D793ADD}"/>
              </a:ext>
            </a:extLst>
          </p:cNvPr>
          <p:cNvSpPr/>
          <p:nvPr/>
        </p:nvSpPr>
        <p:spPr>
          <a:xfrm>
            <a:off x="634999" y="6989104"/>
            <a:ext cx="5794376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800" dirty="0">
                <a:solidFill>
                  <a:schemeClr val="tx1"/>
                </a:solidFill>
              </a:rPr>
              <a:t>Source: ESG integrity – Safeguarding against the rise in ESG-related fraud, KPMG, December 2023</a:t>
            </a:r>
            <a:endParaRPr lang="en-SG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09513"/>
      </p:ext>
    </p:extLst>
  </p:cSld>
  <p:clrMapOvr>
    <a:masterClrMapping/>
  </p:clrMapOvr>
</p:sld>
</file>

<file path=ppt/theme/theme1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6F9D073B-8B7E-4CCD-B454-11736666544F}" vid="{CB0E54E2-5236-4DAF-8398-713F6E87C9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E940CC97EF64A8B3ADFB7D8292A34" ma:contentTypeVersion="15" ma:contentTypeDescription="Create a new document." ma:contentTypeScope="" ma:versionID="c2255c3f1471fa027f494efaeceb4953">
  <xsd:schema xmlns:xsd="http://www.w3.org/2001/XMLSchema" xmlns:xs="http://www.w3.org/2001/XMLSchema" xmlns:p="http://schemas.microsoft.com/office/2006/metadata/properties" xmlns:ns2="6f6e4b95-e7ee-483f-9d9d-ff334df39150" xmlns:ns3="cb9299f1-9437-475a-aa9d-66c158e479da" targetNamespace="http://schemas.microsoft.com/office/2006/metadata/properties" ma:root="true" ma:fieldsID="33f7d13a176bb6bc1363806b9f938c49" ns2:_="" ns3:_="">
    <xsd:import namespace="6f6e4b95-e7ee-483f-9d9d-ff334df39150"/>
    <xsd:import namespace="cb9299f1-9437-475a-aa9d-66c158e47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e4b95-e7ee-483f-9d9d-ff334df39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883d318-f35c-4577-94aa-4c8e836d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299f1-9437-475a-aa9d-66c158e479d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f28fd36-4c7f-4ed0-8988-f9e9aea722f8}" ma:internalName="TaxCatchAll" ma:showField="CatchAllData" ma:web="cb9299f1-9437-475a-aa9d-66c158e479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6e4b95-e7ee-483f-9d9d-ff334df39150">
      <Terms xmlns="http://schemas.microsoft.com/office/infopath/2007/PartnerControls"/>
    </lcf76f155ced4ddcb4097134ff3c332f>
    <TaxCatchAll xmlns="cb9299f1-9437-475a-aa9d-66c158e479da" xsi:nil="true"/>
  </documentManagement>
</p:properties>
</file>

<file path=customXml/itemProps1.xml><?xml version="1.0" encoding="utf-8"?>
<ds:datastoreItem xmlns:ds="http://schemas.openxmlformats.org/officeDocument/2006/customXml" ds:itemID="{7224A6A0-30E2-4E90-A203-DA5430417DB0}">
  <ds:schemaRefs>
    <ds:schemaRef ds:uri="6f6e4b95-e7ee-483f-9d9d-ff334df39150"/>
    <ds:schemaRef ds:uri="cb9299f1-9437-475a-aa9d-66c158e479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44CC9A-1DA9-4264-9C81-9EF0C43562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BF35DB-B497-4CC8-9CF6-0B1D15119637}">
  <ds:schemaRefs>
    <ds:schemaRef ds:uri="cb9299f1-9437-475a-aa9d-66c158e479da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f6e4b95-e7ee-483f-9d9d-ff334df39150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4ed8881d-4062-46d6-b0ca-1cc939420954}" enabled="1" method="Privileged" siteId="{deff24bb-2089-4400-8c8e-f71e680378b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KPMG 2022 Theme SG Copyright</Template>
  <TotalTime>17</TotalTime>
  <Words>830</Words>
  <Application>Microsoft Office PowerPoint</Application>
  <PresentationFormat>Widescreen</PresentationFormat>
  <Paragraphs>97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Impact</vt:lpstr>
      <vt:lpstr>KPMG Bold</vt:lpstr>
      <vt:lpstr>Arial</vt:lpstr>
      <vt:lpstr>Open Sans</vt:lpstr>
      <vt:lpstr>Calibri</vt:lpstr>
      <vt:lpstr>Aptos</vt:lpstr>
      <vt:lpstr>KPMG Widescreen [16:9] Feb 2022</vt:lpstr>
      <vt:lpstr>PowerPoint Presentation</vt:lpstr>
      <vt:lpstr>Agenda for today’s masterclass…</vt:lpstr>
      <vt:lpstr>Overview of ESG integrity</vt:lpstr>
      <vt:lpstr>Understanding ESG integrity risks</vt:lpstr>
      <vt:lpstr>Deep dive into greenwashing</vt:lpstr>
      <vt:lpstr>Managing ESG integrity risks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65EP ESG Roadmap:  ESG Integration and Responsible Investing</dc:title>
  <dc:creator>Chang, Zenia (SG/Advisory)</dc:creator>
  <cp:lastModifiedBy>Apipongcharoen, Thitachai (SG/Advisory)</cp:lastModifiedBy>
  <cp:revision>3</cp:revision>
  <dcterms:created xsi:type="dcterms:W3CDTF">2022-04-25T17:36:13Z</dcterms:created>
  <dcterms:modified xsi:type="dcterms:W3CDTF">2024-11-15T15:31:56Z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0x01010021EE940CC97EF64A8B3ADFB7D8292A34</vt:lpwstr>
  </property>
  <property fmtid="{D5CDD505-2E9C-101B-9397-08002B2CF9AE}" pid="3" name="KPMG_LayoutGrid">
    <vt:lpwstr>0</vt:lpwstr>
  </property>
  <property fmtid="{D5CDD505-2E9C-101B-9397-08002B2CF9AE}" pid="4" name="MediaServiceImageTags">
    <vt:lpwstr/>
  </property>
</Properties>
</file>