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12"/>
  </p:notesMasterIdLst>
  <p:sldIdLst>
    <p:sldId id="2147473731" r:id="rId5"/>
    <p:sldId id="2147473733" r:id="rId6"/>
    <p:sldId id="2147473734" r:id="rId7"/>
    <p:sldId id="2147473735" r:id="rId8"/>
    <p:sldId id="2147473736" r:id="rId9"/>
    <p:sldId id="2147473737" r:id="rId10"/>
    <p:sldId id="2147473738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A2B"/>
    <a:srgbClr val="016374"/>
    <a:srgbClr val="0A9396"/>
    <a:srgbClr val="F68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5CFAD-2146-4F3B-8B87-ACD04E31A83F}" v="1" dt="2024-11-15T15:14:59.4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1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aiman, Nur Syahiirah (SG/Advisory)" userId="dc904ef3-b3f1-47b3-83ed-818a6bc0fc43" providerId="ADAL" clId="{6733F3A4-2B27-452A-91BB-DCE41FA7D702}"/>
    <pc:docChg chg="undo redo custSel addSld delSld modSld delMainMaster">
      <pc:chgData name="Sulaiman, Nur Syahiirah (SG/Advisory)" userId="dc904ef3-b3f1-47b3-83ed-818a6bc0fc43" providerId="ADAL" clId="{6733F3A4-2B27-452A-91BB-DCE41FA7D702}" dt="2024-10-16T09:46:52.483" v="229" actId="47"/>
      <pc:docMkLst>
        <pc:docMk/>
      </pc:docMkLst>
      <pc:sldChg chg="del">
        <pc:chgData name="Sulaiman, Nur Syahiirah (SG/Advisory)" userId="dc904ef3-b3f1-47b3-83ed-818a6bc0fc43" providerId="ADAL" clId="{6733F3A4-2B27-452A-91BB-DCE41FA7D702}" dt="2024-10-16T09:44:14.870" v="202" actId="47"/>
        <pc:sldMkLst>
          <pc:docMk/>
          <pc:sldMk cId="0" sldId="256"/>
        </pc:sldMkLst>
      </pc:sldChg>
      <pc:sldChg chg="delSp del mod">
        <pc:chgData name="Sulaiman, Nur Syahiirah (SG/Advisory)" userId="dc904ef3-b3f1-47b3-83ed-818a6bc0fc43" providerId="ADAL" clId="{6733F3A4-2B27-452A-91BB-DCE41FA7D702}" dt="2024-10-16T09:46:52.483" v="229" actId="47"/>
        <pc:sldMkLst>
          <pc:docMk/>
          <pc:sldMk cId="0" sldId="257"/>
        </pc:sldMkLst>
        <pc:spChg chg="del">
          <ac:chgData name="Sulaiman, Nur Syahiirah (SG/Advisory)" userId="dc904ef3-b3f1-47b3-83ed-818a6bc0fc43" providerId="ADAL" clId="{6733F3A4-2B27-452A-91BB-DCE41FA7D702}" dt="2024-10-16T09:45:03.440" v="203" actId="21"/>
          <ac:spMkLst>
            <pc:docMk/>
            <pc:sldMk cId="0" sldId="257"/>
            <ac:spMk id="9" creationId="{00000000-0000-0000-0000-000000000000}"/>
          </ac:spMkLst>
        </pc:spChg>
      </pc:sldChg>
      <pc:sldChg chg="addSp delSp del mod">
        <pc:chgData name="Sulaiman, Nur Syahiirah (SG/Advisory)" userId="dc904ef3-b3f1-47b3-83ed-818a6bc0fc43" providerId="ADAL" clId="{6733F3A4-2B27-452A-91BB-DCE41FA7D702}" dt="2024-10-16T09:39:41.212" v="120" actId="47"/>
        <pc:sldMkLst>
          <pc:docMk/>
          <pc:sldMk cId="0" sldId="258"/>
        </pc:sldMkLst>
        <pc:spChg chg="add del">
          <ac:chgData name="Sulaiman, Nur Syahiirah (SG/Advisory)" userId="dc904ef3-b3f1-47b3-83ed-818a6bc0fc43" providerId="ADAL" clId="{6733F3A4-2B27-452A-91BB-DCE41FA7D702}" dt="2024-10-16T09:34:07.152" v="15" actId="21"/>
          <ac:spMkLst>
            <pc:docMk/>
            <pc:sldMk cId="0" sldId="258"/>
            <ac:spMk id="5" creationId="{00000000-0000-0000-0000-000000000000}"/>
          </ac:spMkLst>
        </pc:spChg>
        <pc:spChg chg="add del">
          <ac:chgData name="Sulaiman, Nur Syahiirah (SG/Advisory)" userId="dc904ef3-b3f1-47b3-83ed-818a6bc0fc43" providerId="ADAL" clId="{6733F3A4-2B27-452A-91BB-DCE41FA7D702}" dt="2024-10-16T09:34:07.152" v="15" actId="21"/>
          <ac:spMkLst>
            <pc:docMk/>
            <pc:sldMk cId="0" sldId="258"/>
            <ac:spMk id="6" creationId="{00000000-0000-0000-0000-000000000000}"/>
          </ac:spMkLst>
        </pc:spChg>
        <pc:spChg chg="add del">
          <ac:chgData name="Sulaiman, Nur Syahiirah (SG/Advisory)" userId="dc904ef3-b3f1-47b3-83ed-818a6bc0fc43" providerId="ADAL" clId="{6733F3A4-2B27-452A-91BB-DCE41FA7D702}" dt="2024-10-16T09:34:07.152" v="15" actId="21"/>
          <ac:spMkLst>
            <pc:docMk/>
            <pc:sldMk cId="0" sldId="258"/>
            <ac:spMk id="7" creationId="{00000000-0000-0000-0000-000000000000}"/>
          </ac:spMkLst>
        </pc:spChg>
        <pc:spChg chg="add del">
          <ac:chgData name="Sulaiman, Nur Syahiirah (SG/Advisory)" userId="dc904ef3-b3f1-47b3-83ed-818a6bc0fc43" providerId="ADAL" clId="{6733F3A4-2B27-452A-91BB-DCE41FA7D702}" dt="2024-10-16T09:34:07.152" v="15" actId="21"/>
          <ac:spMkLst>
            <pc:docMk/>
            <pc:sldMk cId="0" sldId="258"/>
            <ac:spMk id="8" creationId="{00000000-0000-0000-0000-000000000000}"/>
          </ac:spMkLst>
        </pc:spChg>
        <pc:spChg chg="add del">
          <ac:chgData name="Sulaiman, Nur Syahiirah (SG/Advisory)" userId="dc904ef3-b3f1-47b3-83ed-818a6bc0fc43" providerId="ADAL" clId="{6733F3A4-2B27-452A-91BB-DCE41FA7D702}" dt="2024-10-16T09:34:07.152" v="15" actId="21"/>
          <ac:spMkLst>
            <pc:docMk/>
            <pc:sldMk cId="0" sldId="258"/>
            <ac:spMk id="9" creationId="{00000000-0000-0000-0000-000000000000}"/>
          </ac:spMkLst>
        </pc:spChg>
      </pc:sldChg>
      <pc:sldChg chg="delSp del mod">
        <pc:chgData name="Sulaiman, Nur Syahiirah (SG/Advisory)" userId="dc904ef3-b3f1-47b3-83ed-818a6bc0fc43" providerId="ADAL" clId="{6733F3A4-2B27-452A-91BB-DCE41FA7D702}" dt="2024-10-16T09:40:12.555" v="129" actId="47"/>
        <pc:sldMkLst>
          <pc:docMk/>
          <pc:sldMk cId="0" sldId="259"/>
        </pc:sldMkLst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52.396" v="123" actId="21"/>
          <ac:spMkLst>
            <pc:docMk/>
            <pc:sldMk cId="0" sldId="259"/>
            <ac:spMk id="19" creationId="{00000000-0000-0000-0000-000000000000}"/>
          </ac:spMkLst>
        </pc:spChg>
      </pc:sldChg>
      <pc:sldChg chg="delSp del mod">
        <pc:chgData name="Sulaiman, Nur Syahiirah (SG/Advisory)" userId="dc904ef3-b3f1-47b3-83ed-818a6bc0fc43" providerId="ADAL" clId="{6733F3A4-2B27-452A-91BB-DCE41FA7D702}" dt="2024-10-16T09:41:03.052" v="145" actId="47"/>
        <pc:sldMkLst>
          <pc:docMk/>
          <pc:sldMk cId="0" sldId="260"/>
        </pc:sldMkLst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2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1.677" v="131" actId="21"/>
          <ac:spMkLst>
            <pc:docMk/>
            <pc:sldMk cId="0" sldId="260"/>
            <ac:spMk id="30" creationId="{00000000-0000-0000-0000-000000000000}"/>
          </ac:spMkLst>
        </pc:spChg>
      </pc:sldChg>
      <pc:sldChg chg="delSp del mod">
        <pc:chgData name="Sulaiman, Nur Syahiirah (SG/Advisory)" userId="dc904ef3-b3f1-47b3-83ed-818a6bc0fc43" providerId="ADAL" clId="{6733F3A4-2B27-452A-91BB-DCE41FA7D702}" dt="2024-10-16T09:41:32.536" v="151" actId="47"/>
        <pc:sldMkLst>
          <pc:docMk/>
          <pc:sldMk cId="0" sldId="261"/>
        </pc:sldMkLst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2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3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4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5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5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5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1.095" v="148" actId="21"/>
          <ac:spMkLst>
            <pc:docMk/>
            <pc:sldMk cId="0" sldId="261"/>
            <ac:spMk id="53" creationId="{00000000-0000-0000-0000-000000000000}"/>
          </ac:spMkLst>
        </pc:spChg>
      </pc:sldChg>
      <pc:sldChg chg="delSp del mod">
        <pc:chgData name="Sulaiman, Nur Syahiirah (SG/Advisory)" userId="dc904ef3-b3f1-47b3-83ed-818a6bc0fc43" providerId="ADAL" clId="{6733F3A4-2B27-452A-91BB-DCE41FA7D702}" dt="2024-10-16T09:44:10.699" v="201" actId="47"/>
        <pc:sldMkLst>
          <pc:docMk/>
          <pc:sldMk cId="0" sldId="262"/>
        </pc:sldMkLst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1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2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2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2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45.274" v="154" actId="21"/>
          <ac:spMkLst>
            <pc:docMk/>
            <pc:sldMk cId="0" sldId="262"/>
            <ac:spMk id="23" creationId="{00000000-0000-0000-0000-000000000000}"/>
          </ac:spMkLst>
        </pc:spChg>
      </pc:sldChg>
      <pc:sldChg chg="modSp mod">
        <pc:chgData name="Sulaiman, Nur Syahiirah (SG/Advisory)" userId="dc904ef3-b3f1-47b3-83ed-818a6bc0fc43" providerId="ADAL" clId="{6733F3A4-2B27-452A-91BB-DCE41FA7D702}" dt="2024-10-16T09:33:32.393" v="11" actId="20577"/>
        <pc:sldMkLst>
          <pc:docMk/>
          <pc:sldMk cId="2285115429" sldId="2147473731"/>
        </pc:sldMkLst>
        <pc:spChg chg="mod">
          <ac:chgData name="Sulaiman, Nur Syahiirah (SG/Advisory)" userId="dc904ef3-b3f1-47b3-83ed-818a6bc0fc43" providerId="ADAL" clId="{6733F3A4-2B27-452A-91BB-DCE41FA7D702}" dt="2024-10-16T09:33:32.393" v="11" actId="20577"/>
          <ac:spMkLst>
            <pc:docMk/>
            <pc:sldMk cId="2285115429" sldId="2147473731"/>
            <ac:spMk id="15" creationId="{25494E3E-744E-521C-34BE-7F36AC3699C6}"/>
          </ac:spMkLst>
        </pc:spChg>
      </pc:sldChg>
      <pc:sldChg chg="addSp delSp modSp mod">
        <pc:chgData name="Sulaiman, Nur Syahiirah (SG/Advisory)" userId="dc904ef3-b3f1-47b3-83ed-818a6bc0fc43" providerId="ADAL" clId="{6733F3A4-2B27-452A-91BB-DCE41FA7D702}" dt="2024-10-16T09:46:48.134" v="228" actId="242"/>
        <pc:sldMkLst>
          <pc:docMk/>
          <pc:sldMk cId="1359644955" sldId="2147473733"/>
        </pc:sldMkLst>
        <pc:spChg chg="add del mod">
          <ac:chgData name="Sulaiman, Nur Syahiirah (SG/Advisory)" userId="dc904ef3-b3f1-47b3-83ed-818a6bc0fc43" providerId="ADAL" clId="{6733F3A4-2B27-452A-91BB-DCE41FA7D702}" dt="2024-10-16T09:45:21.900" v="209" actId="478"/>
          <ac:spMkLst>
            <pc:docMk/>
            <pc:sldMk cId="1359644955" sldId="2147473733"/>
            <ac:spMk id="9" creationId="{00000000-0000-0000-0000-000000000000}"/>
          </ac:spMkLst>
        </pc:spChg>
        <pc:spChg chg="mod">
          <ac:chgData name="Sulaiman, Nur Syahiirah (SG/Advisory)" userId="dc904ef3-b3f1-47b3-83ed-818a6bc0fc43" providerId="ADAL" clId="{6733F3A4-2B27-452A-91BB-DCE41FA7D702}" dt="2024-10-16T09:45:59.852" v="218" actId="1076"/>
          <ac:spMkLst>
            <pc:docMk/>
            <pc:sldMk cId="1359644955" sldId="2147473733"/>
            <ac:spMk id="17" creationId="{CEDCD6B9-4538-C59E-975C-48C5969C8EA3}"/>
          </ac:spMkLst>
        </pc:spChg>
        <pc:spChg chg="mod">
          <ac:chgData name="Sulaiman, Nur Syahiirah (SG/Advisory)" userId="dc904ef3-b3f1-47b3-83ed-818a6bc0fc43" providerId="ADAL" clId="{6733F3A4-2B27-452A-91BB-DCE41FA7D702}" dt="2024-10-16T09:45:59.852" v="218" actId="1076"/>
          <ac:spMkLst>
            <pc:docMk/>
            <pc:sldMk cId="1359644955" sldId="2147473733"/>
            <ac:spMk id="19" creationId="{04F06062-74F6-B418-F3C2-534E799C9749}"/>
          </ac:spMkLst>
        </pc:spChg>
        <pc:spChg chg="mod">
          <ac:chgData name="Sulaiman, Nur Syahiirah (SG/Advisory)" userId="dc904ef3-b3f1-47b3-83ed-818a6bc0fc43" providerId="ADAL" clId="{6733F3A4-2B27-452A-91BB-DCE41FA7D702}" dt="2024-10-16T09:46:30.853" v="225"/>
          <ac:spMkLst>
            <pc:docMk/>
            <pc:sldMk cId="1359644955" sldId="2147473733"/>
            <ac:spMk id="25" creationId="{7D8FB0EA-09D3-8103-E9F5-BB44621DE23B}"/>
          </ac:spMkLst>
        </pc:spChg>
        <pc:spChg chg="del">
          <ac:chgData name="Sulaiman, Nur Syahiirah (SG/Advisory)" userId="dc904ef3-b3f1-47b3-83ed-818a6bc0fc43" providerId="ADAL" clId="{6733F3A4-2B27-452A-91BB-DCE41FA7D702}" dt="2024-10-16T09:45:25.088" v="210" actId="478"/>
          <ac:spMkLst>
            <pc:docMk/>
            <pc:sldMk cId="1359644955" sldId="2147473733"/>
            <ac:spMk id="27" creationId="{9BA36164-77D0-12BC-43DA-C84E4ADA77D6}"/>
          </ac:spMkLst>
        </pc:spChg>
        <pc:grpChg chg="mod">
          <ac:chgData name="Sulaiman, Nur Syahiirah (SG/Advisory)" userId="dc904ef3-b3f1-47b3-83ed-818a6bc0fc43" providerId="ADAL" clId="{6733F3A4-2B27-452A-91BB-DCE41FA7D702}" dt="2024-10-16T09:45:59.852" v="218" actId="1076"/>
          <ac:grpSpMkLst>
            <pc:docMk/>
            <pc:sldMk cId="1359644955" sldId="2147473733"/>
            <ac:grpSpMk id="18" creationId="{4C4D987D-FDB9-3DF6-1839-04402688218E}"/>
          </ac:grpSpMkLst>
        </pc:grpChg>
        <pc:grpChg chg="mod">
          <ac:chgData name="Sulaiman, Nur Syahiirah (SG/Advisory)" userId="dc904ef3-b3f1-47b3-83ed-818a6bc0fc43" providerId="ADAL" clId="{6733F3A4-2B27-452A-91BB-DCE41FA7D702}" dt="2024-10-16T09:45:59.852" v="218" actId="1076"/>
          <ac:grpSpMkLst>
            <pc:docMk/>
            <pc:sldMk cId="1359644955" sldId="2147473733"/>
            <ac:grpSpMk id="22" creationId="{D6BEFA85-FD7E-B90F-4205-3945A4683177}"/>
          </ac:grpSpMkLst>
        </pc:grpChg>
        <pc:grpChg chg="mod">
          <ac:chgData name="Sulaiman, Nur Syahiirah (SG/Advisory)" userId="dc904ef3-b3f1-47b3-83ed-818a6bc0fc43" providerId="ADAL" clId="{6733F3A4-2B27-452A-91BB-DCE41FA7D702}" dt="2024-10-16T09:45:59.852" v="218" actId="1076"/>
          <ac:grpSpMkLst>
            <pc:docMk/>
            <pc:sldMk cId="1359644955" sldId="2147473733"/>
            <ac:grpSpMk id="30" creationId="{CA03878B-E147-5C38-5EA5-007FC209FFE4}"/>
          </ac:grpSpMkLst>
        </pc:grpChg>
        <pc:grpChg chg="del">
          <ac:chgData name="Sulaiman, Nur Syahiirah (SG/Advisory)" userId="dc904ef3-b3f1-47b3-83ed-818a6bc0fc43" providerId="ADAL" clId="{6733F3A4-2B27-452A-91BB-DCE41FA7D702}" dt="2024-10-16T09:45:25.088" v="210" actId="478"/>
          <ac:grpSpMkLst>
            <pc:docMk/>
            <pc:sldMk cId="1359644955" sldId="2147473733"/>
            <ac:grpSpMk id="33" creationId="{496FDA62-1577-7B71-1265-26BD13E68929}"/>
          </ac:grpSpMkLst>
        </pc:grpChg>
        <pc:graphicFrameChg chg="add mod modGraphic">
          <ac:chgData name="Sulaiman, Nur Syahiirah (SG/Advisory)" userId="dc904ef3-b3f1-47b3-83ed-818a6bc0fc43" providerId="ADAL" clId="{6733F3A4-2B27-452A-91BB-DCE41FA7D702}" dt="2024-10-16T09:46:48.134" v="228" actId="242"/>
          <ac:graphicFrameMkLst>
            <pc:docMk/>
            <pc:sldMk cId="1359644955" sldId="2147473733"/>
            <ac:graphicFrameMk id="2" creationId="{07A07B6A-5A49-940A-5276-A324456BA5A6}"/>
          </ac:graphicFrameMkLst>
        </pc:graphicFrameChg>
        <pc:graphicFrameChg chg="add mod modGraphic">
          <ac:chgData name="Sulaiman, Nur Syahiirah (SG/Advisory)" userId="dc904ef3-b3f1-47b3-83ed-818a6bc0fc43" providerId="ADAL" clId="{6733F3A4-2B27-452A-91BB-DCE41FA7D702}" dt="2024-10-16T09:46:45.608" v="227" actId="242"/>
          <ac:graphicFrameMkLst>
            <pc:docMk/>
            <pc:sldMk cId="1359644955" sldId="2147473733"/>
            <ac:graphicFrameMk id="3" creationId="{A2596C15-84DC-33B3-9245-E911D1A61718}"/>
          </ac:graphicFrameMkLst>
        </pc:graphicFrameChg>
        <pc:graphicFrameChg chg="del">
          <ac:chgData name="Sulaiman, Nur Syahiirah (SG/Advisory)" userId="dc904ef3-b3f1-47b3-83ed-818a6bc0fc43" providerId="ADAL" clId="{6733F3A4-2B27-452A-91BB-DCE41FA7D702}" dt="2024-10-16T09:45:19.218" v="208" actId="478"/>
          <ac:graphicFrameMkLst>
            <pc:docMk/>
            <pc:sldMk cId="1359644955" sldId="2147473733"/>
            <ac:graphicFrameMk id="23" creationId="{53EE1034-9087-9906-D730-23DB43647B5F}"/>
          </ac:graphicFrameMkLst>
        </pc:graphicFrameChg>
        <pc:graphicFrameChg chg="del">
          <ac:chgData name="Sulaiman, Nur Syahiirah (SG/Advisory)" userId="dc904ef3-b3f1-47b3-83ed-818a6bc0fc43" providerId="ADAL" clId="{6733F3A4-2B27-452A-91BB-DCE41FA7D702}" dt="2024-10-16T09:45:19.218" v="208" actId="478"/>
          <ac:graphicFrameMkLst>
            <pc:docMk/>
            <pc:sldMk cId="1359644955" sldId="2147473733"/>
            <ac:graphicFrameMk id="24" creationId="{EF8EB402-7CF1-5788-E214-6E76B5EA24AC}"/>
          </ac:graphicFrameMkLst>
        </pc:graphicFrameChg>
        <pc:graphicFrameChg chg="del">
          <ac:chgData name="Sulaiman, Nur Syahiirah (SG/Advisory)" userId="dc904ef3-b3f1-47b3-83ed-818a6bc0fc43" providerId="ADAL" clId="{6733F3A4-2B27-452A-91BB-DCE41FA7D702}" dt="2024-10-16T09:45:19.218" v="208" actId="478"/>
          <ac:graphicFrameMkLst>
            <pc:docMk/>
            <pc:sldMk cId="1359644955" sldId="2147473733"/>
            <ac:graphicFrameMk id="29" creationId="{C9D2026F-8C66-D1D6-DFFD-57F06F089A78}"/>
          </ac:graphicFrameMkLst>
        </pc:graphicFrameChg>
        <pc:graphicFrameChg chg="del">
          <ac:chgData name="Sulaiman, Nur Syahiirah (SG/Advisory)" userId="dc904ef3-b3f1-47b3-83ed-818a6bc0fc43" providerId="ADAL" clId="{6733F3A4-2B27-452A-91BB-DCE41FA7D702}" dt="2024-10-16T09:45:19.218" v="208" actId="478"/>
          <ac:graphicFrameMkLst>
            <pc:docMk/>
            <pc:sldMk cId="1359644955" sldId="2147473733"/>
            <ac:graphicFrameMk id="50" creationId="{9C2B4A90-F7F3-DF2F-3114-62919964BBF1}"/>
          </ac:graphicFrameMkLst>
        </pc:graphicFrameChg>
      </pc:sldChg>
      <pc:sldChg chg="addSp delSp modSp mod">
        <pc:chgData name="Sulaiman, Nur Syahiirah (SG/Advisory)" userId="dc904ef3-b3f1-47b3-83ed-818a6bc0fc43" providerId="ADAL" clId="{6733F3A4-2B27-452A-91BB-DCE41FA7D702}" dt="2024-10-16T09:39:31.752" v="119" actId="2085"/>
        <pc:sldMkLst>
          <pc:docMk/>
          <pc:sldMk cId="2196908191" sldId="2147473734"/>
        </pc:sldMkLst>
        <pc:spChg chg="add mod">
          <ac:chgData name="Sulaiman, Nur Syahiirah (SG/Advisory)" userId="dc904ef3-b3f1-47b3-83ed-818a6bc0fc43" providerId="ADAL" clId="{6733F3A4-2B27-452A-91BB-DCE41FA7D702}" dt="2024-10-16T09:34:24.557" v="21" actId="14100"/>
          <ac:spMkLst>
            <pc:docMk/>
            <pc:sldMk cId="2196908191" sldId="2147473734"/>
            <ac:spMk id="2" creationId="{04F141F6-9B7C-6416-146A-6A81F2D362D0}"/>
          </ac:spMkLst>
        </pc:spChg>
        <pc:spChg chg="del">
          <ac:chgData name="Sulaiman, Nur Syahiirah (SG/Advisory)" userId="dc904ef3-b3f1-47b3-83ed-818a6bc0fc43" providerId="ADAL" clId="{6733F3A4-2B27-452A-91BB-DCE41FA7D702}" dt="2024-10-16T09:33:54.238" v="12" actId="478"/>
          <ac:spMkLst>
            <pc:docMk/>
            <pc:sldMk cId="2196908191" sldId="2147473734"/>
            <ac:spMk id="3" creationId="{00000000-0000-0000-0000-000000000000}"/>
          </ac:spMkLst>
        </pc:spChg>
        <pc:spChg chg="mod">
          <ac:chgData name="Sulaiman, Nur Syahiirah (SG/Advisory)" userId="dc904ef3-b3f1-47b3-83ed-818a6bc0fc43" providerId="ADAL" clId="{6733F3A4-2B27-452A-91BB-DCE41FA7D702}" dt="2024-10-16T09:34:01.811" v="13"/>
          <ac:spMkLst>
            <pc:docMk/>
            <pc:sldMk cId="2196908191" sldId="2147473734"/>
            <ac:spMk id="4" creationId="{3C6C90E7-7121-029D-315C-52C2E8733CF3}"/>
          </ac:spMkLst>
        </pc:spChg>
        <pc:spChg chg="del">
          <ac:chgData name="Sulaiman, Nur Syahiirah (SG/Advisory)" userId="dc904ef3-b3f1-47b3-83ed-818a6bc0fc43" providerId="ADAL" clId="{6733F3A4-2B27-452A-91BB-DCE41FA7D702}" dt="2024-10-16T09:33:54.238" v="12" actId="478"/>
          <ac:spMkLst>
            <pc:docMk/>
            <pc:sldMk cId="2196908191" sldId="2147473734"/>
            <ac:spMk id="5" creationId="{5F9FD9E8-E20C-5A40-4F89-92D11A6C9E5F}"/>
          </ac:spMkLst>
        </pc:spChg>
        <pc:spChg chg="del">
          <ac:chgData name="Sulaiman, Nur Syahiirah (SG/Advisory)" userId="dc904ef3-b3f1-47b3-83ed-818a6bc0fc43" providerId="ADAL" clId="{6733F3A4-2B27-452A-91BB-DCE41FA7D702}" dt="2024-10-16T09:33:54.238" v="12" actId="478"/>
          <ac:spMkLst>
            <pc:docMk/>
            <pc:sldMk cId="2196908191" sldId="2147473734"/>
            <ac:spMk id="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4:13.974" v="17" actId="1076"/>
          <ac:spMkLst>
            <pc:docMk/>
            <pc:sldMk cId="2196908191" sldId="2147473734"/>
            <ac:spMk id="7" creationId="{C80C1D73-C17A-87EA-A4AD-F2B26223060B}"/>
          </ac:spMkLst>
        </pc:spChg>
        <pc:spChg chg="del">
          <ac:chgData name="Sulaiman, Nur Syahiirah (SG/Advisory)" userId="dc904ef3-b3f1-47b3-83ed-818a6bc0fc43" providerId="ADAL" clId="{6733F3A4-2B27-452A-91BB-DCE41FA7D702}" dt="2024-10-16T09:33:54.238" v="12" actId="478"/>
          <ac:spMkLst>
            <pc:docMk/>
            <pc:sldMk cId="2196908191" sldId="2147473734"/>
            <ac:spMk id="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4:20.851" v="20" actId="1076"/>
          <ac:spMkLst>
            <pc:docMk/>
            <pc:sldMk cId="2196908191" sldId="2147473734"/>
            <ac:spMk id="9" creationId="{6257B52B-6CDA-9468-6433-611AA28274E5}"/>
          </ac:spMkLst>
        </pc:spChg>
        <pc:spChg chg="add mod">
          <ac:chgData name="Sulaiman, Nur Syahiirah (SG/Advisory)" userId="dc904ef3-b3f1-47b3-83ed-818a6bc0fc43" providerId="ADAL" clId="{6733F3A4-2B27-452A-91BB-DCE41FA7D702}" dt="2024-10-16T09:34:17.166" v="18" actId="1076"/>
          <ac:spMkLst>
            <pc:docMk/>
            <pc:sldMk cId="2196908191" sldId="2147473734"/>
            <ac:spMk id="10" creationId="{FB753736-C75C-F52C-6D20-D004F0ECB4AC}"/>
          </ac:spMkLst>
        </pc:spChg>
        <pc:spChg chg="del">
          <ac:chgData name="Sulaiman, Nur Syahiirah (SG/Advisory)" userId="dc904ef3-b3f1-47b3-83ed-818a6bc0fc43" providerId="ADAL" clId="{6733F3A4-2B27-452A-91BB-DCE41FA7D702}" dt="2024-10-16T09:33:54.238" v="12" actId="478"/>
          <ac:spMkLst>
            <pc:docMk/>
            <pc:sldMk cId="2196908191" sldId="2147473734"/>
            <ac:spMk id="1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3:54.238" v="12" actId="478"/>
          <ac:spMkLst>
            <pc:docMk/>
            <pc:sldMk cId="2196908191" sldId="2147473734"/>
            <ac:spMk id="1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3:54.238" v="12" actId="478"/>
          <ac:spMkLst>
            <pc:docMk/>
            <pc:sldMk cId="2196908191" sldId="2147473734"/>
            <ac:spMk id="13" creationId="{C089360E-60F3-8045-7F88-80B8F1A6C71A}"/>
          </ac:spMkLst>
        </pc:spChg>
        <pc:spChg chg="add mod">
          <ac:chgData name="Sulaiman, Nur Syahiirah (SG/Advisory)" userId="dc904ef3-b3f1-47b3-83ed-818a6bc0fc43" providerId="ADAL" clId="{6733F3A4-2B27-452A-91BB-DCE41FA7D702}" dt="2024-10-16T09:34:57.394" v="27" actId="2085"/>
          <ac:spMkLst>
            <pc:docMk/>
            <pc:sldMk cId="2196908191" sldId="2147473734"/>
            <ac:spMk id="16" creationId="{353D7865-10F1-1367-D62E-50926B68049A}"/>
          </ac:spMkLst>
        </pc:spChg>
        <pc:spChg chg="add mod">
          <ac:chgData name="Sulaiman, Nur Syahiirah (SG/Advisory)" userId="dc904ef3-b3f1-47b3-83ed-818a6bc0fc43" providerId="ADAL" clId="{6733F3A4-2B27-452A-91BB-DCE41FA7D702}" dt="2024-10-16T09:35:02.033" v="29" actId="1076"/>
          <ac:spMkLst>
            <pc:docMk/>
            <pc:sldMk cId="2196908191" sldId="2147473734"/>
            <ac:spMk id="17" creationId="{F8AE4FB3-827B-93CE-3584-96AF54364EC0}"/>
          </ac:spMkLst>
        </pc:spChg>
        <pc:spChg chg="add mod">
          <ac:chgData name="Sulaiman, Nur Syahiirah (SG/Advisory)" userId="dc904ef3-b3f1-47b3-83ed-818a6bc0fc43" providerId="ADAL" clId="{6733F3A4-2B27-452A-91BB-DCE41FA7D702}" dt="2024-10-16T09:35:25.714" v="37" actId="555"/>
          <ac:spMkLst>
            <pc:docMk/>
            <pc:sldMk cId="2196908191" sldId="2147473734"/>
            <ac:spMk id="18" creationId="{EE3F34BD-840E-0619-7788-112C3C199EBC}"/>
          </ac:spMkLst>
        </pc:spChg>
        <pc:spChg chg="add mod">
          <ac:chgData name="Sulaiman, Nur Syahiirah (SG/Advisory)" userId="dc904ef3-b3f1-47b3-83ed-818a6bc0fc43" providerId="ADAL" clId="{6733F3A4-2B27-452A-91BB-DCE41FA7D702}" dt="2024-10-16T09:35:25.714" v="37" actId="555"/>
          <ac:spMkLst>
            <pc:docMk/>
            <pc:sldMk cId="2196908191" sldId="2147473734"/>
            <ac:spMk id="19" creationId="{390C2E11-34CE-EC62-BB9E-CD02BDFEBE25}"/>
          </ac:spMkLst>
        </pc:spChg>
        <pc:spChg chg="add mod">
          <ac:chgData name="Sulaiman, Nur Syahiirah (SG/Advisory)" userId="dc904ef3-b3f1-47b3-83ed-818a6bc0fc43" providerId="ADAL" clId="{6733F3A4-2B27-452A-91BB-DCE41FA7D702}" dt="2024-10-16T09:36:59.845" v="76" actId="1582"/>
          <ac:spMkLst>
            <pc:docMk/>
            <pc:sldMk cId="2196908191" sldId="2147473734"/>
            <ac:spMk id="20" creationId="{89E51EC7-F00A-9AD3-ADFC-C1EE1AE899B9}"/>
          </ac:spMkLst>
        </pc:spChg>
        <pc:spChg chg="add del mod">
          <ac:chgData name="Sulaiman, Nur Syahiirah (SG/Advisory)" userId="dc904ef3-b3f1-47b3-83ed-818a6bc0fc43" providerId="ADAL" clId="{6733F3A4-2B27-452A-91BB-DCE41FA7D702}" dt="2024-10-16T09:36:12.285" v="66" actId="478"/>
          <ac:spMkLst>
            <pc:docMk/>
            <pc:sldMk cId="2196908191" sldId="2147473734"/>
            <ac:spMk id="21" creationId="{0307AF05-6A70-C2B1-5639-CAA32D08110D}"/>
          </ac:spMkLst>
        </pc:spChg>
        <pc:spChg chg="add mod">
          <ac:chgData name="Sulaiman, Nur Syahiirah (SG/Advisory)" userId="dc904ef3-b3f1-47b3-83ed-818a6bc0fc43" providerId="ADAL" clId="{6733F3A4-2B27-452A-91BB-DCE41FA7D702}" dt="2024-10-16T09:36:40.004" v="70" actId="1076"/>
          <ac:spMkLst>
            <pc:docMk/>
            <pc:sldMk cId="2196908191" sldId="2147473734"/>
            <ac:spMk id="22" creationId="{CC9B0D9F-CE90-5879-4B3A-F5A9B3F417EE}"/>
          </ac:spMkLst>
        </pc:spChg>
        <pc:spChg chg="add del mod">
          <ac:chgData name="Sulaiman, Nur Syahiirah (SG/Advisory)" userId="dc904ef3-b3f1-47b3-83ed-818a6bc0fc43" providerId="ADAL" clId="{6733F3A4-2B27-452A-91BB-DCE41FA7D702}" dt="2024-10-16T09:36:52.601" v="74" actId="478"/>
          <ac:spMkLst>
            <pc:docMk/>
            <pc:sldMk cId="2196908191" sldId="2147473734"/>
            <ac:spMk id="23" creationId="{658B86CD-8923-83F0-6224-ED2F243718DC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31.752" v="119" actId="2085"/>
          <ac:spMkLst>
            <pc:docMk/>
            <pc:sldMk cId="2196908191" sldId="2147473734"/>
            <ac:spMk id="24" creationId="{722CCF84-8C3D-21AA-5CA3-003D45ACF4BA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31.752" v="119" actId="2085"/>
          <ac:spMkLst>
            <pc:docMk/>
            <pc:sldMk cId="2196908191" sldId="2147473734"/>
            <ac:spMk id="25" creationId="{47FD686F-240B-FAD7-31AD-4E6AA5A88202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31.752" v="119" actId="2085"/>
          <ac:spMkLst>
            <pc:docMk/>
            <pc:sldMk cId="2196908191" sldId="2147473734"/>
            <ac:spMk id="26" creationId="{C8314E47-8F9B-D29F-BABE-E642FE2204CA}"/>
          </ac:spMkLst>
        </pc:spChg>
        <pc:spChg chg="add del mod">
          <ac:chgData name="Sulaiman, Nur Syahiirah (SG/Advisory)" userId="dc904ef3-b3f1-47b3-83ed-818a6bc0fc43" providerId="ADAL" clId="{6733F3A4-2B27-452A-91BB-DCE41FA7D702}" dt="2024-10-16T09:39:27.837" v="118" actId="478"/>
          <ac:spMkLst>
            <pc:docMk/>
            <pc:sldMk cId="2196908191" sldId="2147473734"/>
            <ac:spMk id="27" creationId="{F01CDF9A-935C-09CA-FCA5-B3299C54FB91}"/>
          </ac:spMkLst>
        </pc:spChg>
        <pc:cxnChg chg="add del">
          <ac:chgData name="Sulaiman, Nur Syahiirah (SG/Advisory)" userId="dc904ef3-b3f1-47b3-83ed-818a6bc0fc43" providerId="ADAL" clId="{6733F3A4-2B27-452A-91BB-DCE41FA7D702}" dt="2024-10-16T09:34:34.445" v="23" actId="11529"/>
          <ac:cxnSpMkLst>
            <pc:docMk/>
            <pc:sldMk cId="2196908191" sldId="2147473734"/>
            <ac:cxnSpMk id="15" creationId="{B735FD82-FAFB-F6F6-77EF-C51A839B874F}"/>
          </ac:cxnSpMkLst>
        </pc:cxnChg>
      </pc:sldChg>
      <pc:sldChg chg="addSp delSp modSp add mod">
        <pc:chgData name="Sulaiman, Nur Syahiirah (SG/Advisory)" userId="dc904ef3-b3f1-47b3-83ed-818a6bc0fc43" providerId="ADAL" clId="{6733F3A4-2B27-452A-91BB-DCE41FA7D702}" dt="2024-10-16T09:40:10.890" v="128"/>
        <pc:sldMkLst>
          <pc:docMk/>
          <pc:sldMk cId="1909625644" sldId="2147473735"/>
        </pc:sldMkLst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2" creationId="{04F141F6-9B7C-6416-146A-6A81F2D362D0}"/>
          </ac:spMkLst>
        </pc:spChg>
        <pc:spChg chg="add del mod">
          <ac:chgData name="Sulaiman, Nur Syahiirah (SG/Advisory)" userId="dc904ef3-b3f1-47b3-83ed-818a6bc0fc43" providerId="ADAL" clId="{6733F3A4-2B27-452A-91BB-DCE41FA7D702}" dt="2024-10-16T09:39:58.438" v="126" actId="478"/>
          <ac:spMkLst>
            <pc:docMk/>
            <pc:sldMk cId="1909625644" sldId="2147473735"/>
            <ac:spMk id="3" creationId="{00000000-0000-0000-0000-000000000000}"/>
          </ac:spMkLst>
        </pc:spChg>
        <pc:spChg chg="mod">
          <ac:chgData name="Sulaiman, Nur Syahiirah (SG/Advisory)" userId="dc904ef3-b3f1-47b3-83ed-818a6bc0fc43" providerId="ADAL" clId="{6733F3A4-2B27-452A-91BB-DCE41FA7D702}" dt="2024-10-16T09:40:10.890" v="128"/>
          <ac:spMkLst>
            <pc:docMk/>
            <pc:sldMk cId="1909625644" sldId="2147473735"/>
            <ac:spMk id="4" creationId="{3C6C90E7-7121-029D-315C-52C2E8733CF3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03.543" v="127" actId="1076"/>
          <ac:spMkLst>
            <pc:docMk/>
            <pc:sldMk cId="1909625644" sldId="2147473735"/>
            <ac:spMk id="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7" creationId="{C80C1D73-C17A-87EA-A4AD-F2B26223060B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9" creationId="{6257B52B-6CDA-9468-6433-611AA28274E5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10" creationId="{FB753736-C75C-F52C-6D20-D004F0ECB4AC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1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1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13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1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1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16" creationId="{353D7865-10F1-1367-D62E-50926B68049A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17" creationId="{F8AE4FB3-827B-93CE-3584-96AF54364EC0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18" creationId="{EE3F34BD-840E-0619-7788-112C3C199EBC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19" creationId="{390C2E11-34CE-EC62-BB9E-CD02BDFEBE25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20" creationId="{89E51EC7-F00A-9AD3-ADFC-C1EE1AE899B9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2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2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2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24" creationId="{722CCF84-8C3D-21AA-5CA3-003D45ACF4BA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25" creationId="{47FD686F-240B-FAD7-31AD-4E6AA5A88202}"/>
          </ac:spMkLst>
        </pc:spChg>
        <pc:spChg chg="del">
          <ac:chgData name="Sulaiman, Nur Syahiirah (SG/Advisory)" userId="dc904ef3-b3f1-47b3-83ed-818a6bc0fc43" providerId="ADAL" clId="{6733F3A4-2B27-452A-91BB-DCE41FA7D702}" dt="2024-10-16T09:39:47.967" v="122" actId="478"/>
          <ac:spMkLst>
            <pc:docMk/>
            <pc:sldMk cId="1909625644" sldId="2147473735"/>
            <ac:spMk id="26" creationId="{C8314E47-8F9B-D29F-BABE-E642FE2204CA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27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2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39:54.505" v="124"/>
          <ac:spMkLst>
            <pc:docMk/>
            <pc:sldMk cId="1909625644" sldId="2147473735"/>
            <ac:spMk id="29" creationId="{00000000-0000-0000-0000-000000000000}"/>
          </ac:spMkLst>
        </pc:spChg>
      </pc:sldChg>
      <pc:sldChg chg="addSp delSp modSp add mod">
        <pc:chgData name="Sulaiman, Nur Syahiirah (SG/Advisory)" userId="dc904ef3-b3f1-47b3-83ed-818a6bc0fc43" providerId="ADAL" clId="{6733F3A4-2B27-452A-91BB-DCE41FA7D702}" dt="2024-10-16T09:41:00.881" v="144"/>
        <pc:sldMkLst>
          <pc:docMk/>
          <pc:sldMk cId="3718838964" sldId="2147473736"/>
        </pc:sldMkLst>
        <pc:spChg chg="add mod">
          <ac:chgData name="Sulaiman, Nur Syahiirah (SG/Advisory)" userId="dc904ef3-b3f1-47b3-83ed-818a6bc0fc43" providerId="ADAL" clId="{6733F3A4-2B27-452A-91BB-DCE41FA7D702}" dt="2024-10-16T09:40:33.784" v="134" actId="1076"/>
          <ac:spMkLst>
            <pc:docMk/>
            <pc:sldMk cId="3718838964" sldId="2147473736"/>
            <ac:spMk id="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3" creationId="{00000000-0000-0000-0000-000000000000}"/>
          </ac:spMkLst>
        </pc:spChg>
        <pc:spChg chg="mod">
          <ac:chgData name="Sulaiman, Nur Syahiirah (SG/Advisory)" userId="dc904ef3-b3f1-47b3-83ed-818a6bc0fc43" providerId="ADAL" clId="{6733F3A4-2B27-452A-91BB-DCE41FA7D702}" dt="2024-10-16T09:41:00.881" v="144"/>
          <ac:spMkLst>
            <pc:docMk/>
            <pc:sldMk cId="3718838964" sldId="2147473736"/>
            <ac:spMk id="4" creationId="{3C6C90E7-7121-029D-315C-52C2E8733CF3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1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1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1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1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1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1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1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38.818" v="136" actId="1076"/>
          <ac:spMkLst>
            <pc:docMk/>
            <pc:sldMk cId="3718838964" sldId="2147473736"/>
            <ac:spMk id="17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1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1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2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2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2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23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2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2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2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2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2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0:26.240" v="132" actId="478"/>
          <ac:spMkLst>
            <pc:docMk/>
            <pc:sldMk cId="3718838964" sldId="2147473736"/>
            <ac:spMk id="2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30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3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3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43.163" v="137" actId="1076"/>
          <ac:spMkLst>
            <pc:docMk/>
            <pc:sldMk cId="3718838964" sldId="2147473736"/>
            <ac:spMk id="33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3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49.310" v="141" actId="1076"/>
          <ac:spMkLst>
            <pc:docMk/>
            <pc:sldMk cId="3718838964" sldId="2147473736"/>
            <ac:spMk id="3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3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37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3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3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54.433" v="143" actId="1076"/>
          <ac:spMkLst>
            <pc:docMk/>
            <pc:sldMk cId="3718838964" sldId="2147473736"/>
            <ac:spMk id="40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0:26.603" v="133"/>
          <ac:spMkLst>
            <pc:docMk/>
            <pc:sldMk cId="3718838964" sldId="2147473736"/>
            <ac:spMk id="41" creationId="{00000000-0000-0000-0000-000000000000}"/>
          </ac:spMkLst>
        </pc:spChg>
      </pc:sldChg>
      <pc:sldChg chg="addSp delSp modSp add mod">
        <pc:chgData name="Sulaiman, Nur Syahiirah (SG/Advisory)" userId="dc904ef3-b3f1-47b3-83ed-818a6bc0fc43" providerId="ADAL" clId="{6733F3A4-2B27-452A-91BB-DCE41FA7D702}" dt="2024-10-16T09:41:26.571" v="150"/>
        <pc:sldMkLst>
          <pc:docMk/>
          <pc:sldMk cId="2577055002" sldId="2147473737"/>
        </pc:sldMkLst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" creationId="{00000000-0000-0000-0000-000000000000}"/>
          </ac:spMkLst>
        </pc:spChg>
        <pc:spChg chg="mod">
          <ac:chgData name="Sulaiman, Nur Syahiirah (SG/Advisory)" userId="dc904ef3-b3f1-47b3-83ed-818a6bc0fc43" providerId="ADAL" clId="{6733F3A4-2B27-452A-91BB-DCE41FA7D702}" dt="2024-10-16T09:41:15.282" v="147"/>
          <ac:spMkLst>
            <pc:docMk/>
            <pc:sldMk cId="2577055002" sldId="2147473737"/>
            <ac:spMk id="4" creationId="{3C6C90E7-7121-029D-315C-52C2E8733CF3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7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10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1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1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13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1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1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1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1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1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1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20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2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2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2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2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2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2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27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2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2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3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4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26.099" v="149" actId="478"/>
          <ac:spMkLst>
            <pc:docMk/>
            <pc:sldMk cId="2577055002" sldId="2147473737"/>
            <ac:spMk id="4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4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43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4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4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4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47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4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4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0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3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7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5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0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3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7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6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70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7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7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73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7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7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26.571" v="150"/>
          <ac:spMkLst>
            <pc:docMk/>
            <pc:sldMk cId="2577055002" sldId="2147473737"/>
            <ac:spMk id="76" creationId="{00000000-0000-0000-0000-000000000000}"/>
          </ac:spMkLst>
        </pc:spChg>
      </pc:sldChg>
      <pc:sldChg chg="addSp delSp modSp add mod">
        <pc:chgData name="Sulaiman, Nur Syahiirah (SG/Advisory)" userId="dc904ef3-b3f1-47b3-83ed-818a6bc0fc43" providerId="ADAL" clId="{6733F3A4-2B27-452A-91BB-DCE41FA7D702}" dt="2024-10-16T09:44:07.558" v="200"/>
        <pc:sldMkLst>
          <pc:docMk/>
          <pc:sldMk cId="62885321" sldId="2147473738"/>
        </pc:sldMkLst>
        <pc:spChg chg="add mod">
          <ac:chgData name="Sulaiman, Nur Syahiirah (SG/Advisory)" userId="dc904ef3-b3f1-47b3-83ed-818a6bc0fc43" providerId="ADAL" clId="{6733F3A4-2B27-452A-91BB-DCE41FA7D702}" dt="2024-10-16T09:43:59.503" v="199" actId="207"/>
          <ac:spMkLst>
            <pc:docMk/>
            <pc:sldMk cId="62885321" sldId="2147473738"/>
            <ac:spMk id="2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59.503" v="199" actId="207"/>
          <ac:spMkLst>
            <pc:docMk/>
            <pc:sldMk cId="62885321" sldId="2147473738"/>
            <ac:spMk id="3" creationId="{00000000-0000-0000-0000-000000000000}"/>
          </ac:spMkLst>
        </pc:spChg>
        <pc:spChg chg="mod">
          <ac:chgData name="Sulaiman, Nur Syahiirah (SG/Advisory)" userId="dc904ef3-b3f1-47b3-83ed-818a6bc0fc43" providerId="ADAL" clId="{6733F3A4-2B27-452A-91BB-DCE41FA7D702}" dt="2024-10-16T09:44:07.558" v="200"/>
          <ac:spMkLst>
            <pc:docMk/>
            <pc:sldMk cId="62885321" sldId="2147473738"/>
            <ac:spMk id="4" creationId="{3C6C90E7-7121-029D-315C-52C2E8733CF3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59.503" v="199" actId="207"/>
          <ac:spMkLst>
            <pc:docMk/>
            <pc:sldMk cId="62885321" sldId="2147473738"/>
            <ac:spMk id="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59.503" v="199" actId="207"/>
          <ac:spMkLst>
            <pc:docMk/>
            <pc:sldMk cId="62885321" sldId="2147473738"/>
            <ac:spMk id="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59.503" v="199" actId="207"/>
          <ac:spMkLst>
            <pc:docMk/>
            <pc:sldMk cId="62885321" sldId="2147473738"/>
            <ac:spMk id="1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1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1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1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1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1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59.503" v="199" actId="207"/>
          <ac:spMkLst>
            <pc:docMk/>
            <pc:sldMk cId="62885321" sldId="2147473738"/>
            <ac:spMk id="16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42.141" v="195" actId="12789"/>
          <ac:spMkLst>
            <pc:docMk/>
            <pc:sldMk cId="62885321" sldId="2147473738"/>
            <ac:spMk id="17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42.141" v="195" actId="12789"/>
          <ac:spMkLst>
            <pc:docMk/>
            <pc:sldMk cId="62885321" sldId="2147473738"/>
            <ac:spMk id="18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39.191" v="194" actId="12789"/>
          <ac:spMkLst>
            <pc:docMk/>
            <pc:sldMk cId="62885321" sldId="2147473738"/>
            <ac:spMk id="1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39.191" v="194" actId="12789"/>
          <ac:spMkLst>
            <pc:docMk/>
            <pc:sldMk cId="62885321" sldId="2147473738"/>
            <ac:spMk id="2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2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2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23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35.577" v="193" actId="12789"/>
          <ac:spMkLst>
            <pc:docMk/>
            <pc:sldMk cId="62885321" sldId="2147473738"/>
            <ac:spMk id="2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35.577" v="193" actId="12789"/>
          <ac:spMkLst>
            <pc:docMk/>
            <pc:sldMk cId="62885321" sldId="2147473738"/>
            <ac:spMk id="25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45.239" v="196" actId="12789"/>
          <ac:spMkLst>
            <pc:docMk/>
            <pc:sldMk cId="62885321" sldId="2147473738"/>
            <ac:spMk id="2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2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2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29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45.239" v="196" actId="12789"/>
          <ac:spMkLst>
            <pc:docMk/>
            <pc:sldMk cId="62885321" sldId="2147473738"/>
            <ac:spMk id="30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48.777" v="197" actId="12789"/>
          <ac:spMkLst>
            <pc:docMk/>
            <pc:sldMk cId="62885321" sldId="2147473738"/>
            <ac:spMk id="31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48.777" v="197" actId="12789"/>
          <ac:spMkLst>
            <pc:docMk/>
            <pc:sldMk cId="62885321" sldId="2147473738"/>
            <ac:spMk id="32" creationId="{00000000-0000-0000-0000-000000000000}"/>
          </ac:spMkLst>
        </pc:spChg>
        <pc:spChg chg="add del mod">
          <ac:chgData name="Sulaiman, Nur Syahiirah (SG/Advisory)" userId="dc904ef3-b3f1-47b3-83ed-818a6bc0fc43" providerId="ADAL" clId="{6733F3A4-2B27-452A-91BB-DCE41FA7D702}" dt="2024-10-16T09:42:33.230" v="169" actId="478"/>
          <ac:spMkLst>
            <pc:docMk/>
            <pc:sldMk cId="62885321" sldId="2147473738"/>
            <ac:spMk id="33" creationId="{00000000-0000-0000-0000-000000000000}"/>
          </ac:spMkLst>
        </pc:spChg>
        <pc:spChg chg="add del mod">
          <ac:chgData name="Sulaiman, Nur Syahiirah (SG/Advisory)" userId="dc904ef3-b3f1-47b3-83ed-818a6bc0fc43" providerId="ADAL" clId="{6733F3A4-2B27-452A-91BB-DCE41FA7D702}" dt="2024-10-16T09:42:33.230" v="169" actId="478"/>
          <ac:spMkLst>
            <pc:docMk/>
            <pc:sldMk cId="62885321" sldId="2147473738"/>
            <ac:spMk id="34" creationId="{00000000-0000-0000-0000-000000000000}"/>
          </ac:spMkLst>
        </pc:spChg>
        <pc:spChg chg="add mod">
          <ac:chgData name="Sulaiman, Nur Syahiirah (SG/Advisory)" userId="dc904ef3-b3f1-47b3-83ed-818a6bc0fc43" providerId="ADAL" clId="{6733F3A4-2B27-452A-91BB-DCE41FA7D702}" dt="2024-10-16T09:41:52.031" v="157" actId="1076"/>
          <ac:spMkLst>
            <pc:docMk/>
            <pc:sldMk cId="62885321" sldId="2147473738"/>
            <ac:spMk id="35" creationId="{00000000-0000-0000-0000-000000000000}"/>
          </ac:spMkLst>
        </pc:spChg>
        <pc:spChg chg="add del mod">
          <ac:chgData name="Sulaiman, Nur Syahiirah (SG/Advisory)" userId="dc904ef3-b3f1-47b3-83ed-818a6bc0fc43" providerId="ADAL" clId="{6733F3A4-2B27-452A-91BB-DCE41FA7D702}" dt="2024-10-16T09:42:07.825" v="161" actId="478"/>
          <ac:spMkLst>
            <pc:docMk/>
            <pc:sldMk cId="62885321" sldId="2147473738"/>
            <ac:spMk id="36" creationId="{3F37D207-FC08-550D-5A7A-8687F8949814}"/>
          </ac:spMkLst>
        </pc:spChg>
        <pc:spChg chg="add del mod">
          <ac:chgData name="Sulaiman, Nur Syahiirah (SG/Advisory)" userId="dc904ef3-b3f1-47b3-83ed-818a6bc0fc43" providerId="ADAL" clId="{6733F3A4-2B27-452A-91BB-DCE41FA7D702}" dt="2024-10-16T09:42:31.208" v="168" actId="21"/>
          <ac:spMkLst>
            <pc:docMk/>
            <pc:sldMk cId="62885321" sldId="2147473738"/>
            <ac:spMk id="37" creationId="{D1F17125-6103-DD4C-787D-D8B67C43F9D3}"/>
          </ac:spMkLst>
        </pc:spChg>
        <pc:spChg chg="add del mod">
          <ac:chgData name="Sulaiman, Nur Syahiirah (SG/Advisory)" userId="dc904ef3-b3f1-47b3-83ed-818a6bc0fc43" providerId="ADAL" clId="{6733F3A4-2B27-452A-91BB-DCE41FA7D702}" dt="2024-10-16T09:42:31.208" v="168" actId="21"/>
          <ac:spMkLst>
            <pc:docMk/>
            <pc:sldMk cId="62885321" sldId="2147473738"/>
            <ac:spMk id="38" creationId="{75243A99-719F-DF4D-09E6-A2D98041777F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53.541" v="198" actId="12789"/>
          <ac:spMkLst>
            <pc:docMk/>
            <pc:sldMk cId="62885321" sldId="2147473738"/>
            <ac:spMk id="39" creationId="{D1F17125-6103-DD4C-787D-D8B67C43F9D3}"/>
          </ac:spMkLst>
        </pc:spChg>
        <pc:spChg chg="add mod">
          <ac:chgData name="Sulaiman, Nur Syahiirah (SG/Advisory)" userId="dc904ef3-b3f1-47b3-83ed-818a6bc0fc43" providerId="ADAL" clId="{6733F3A4-2B27-452A-91BB-DCE41FA7D702}" dt="2024-10-16T09:43:53.541" v="198" actId="12789"/>
          <ac:spMkLst>
            <pc:docMk/>
            <pc:sldMk cId="62885321" sldId="2147473738"/>
            <ac:spMk id="40" creationId="{75243A99-719F-DF4D-09E6-A2D98041777F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4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4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4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4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4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4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4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4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5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6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7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8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69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70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71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72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73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74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75" creationId="{00000000-0000-0000-0000-000000000000}"/>
          </ac:spMkLst>
        </pc:spChg>
        <pc:spChg chg="del">
          <ac:chgData name="Sulaiman, Nur Syahiirah (SG/Advisory)" userId="dc904ef3-b3f1-47b3-83ed-818a6bc0fc43" providerId="ADAL" clId="{6733F3A4-2B27-452A-91BB-DCE41FA7D702}" dt="2024-10-16T09:41:39.148" v="153" actId="478"/>
          <ac:spMkLst>
            <pc:docMk/>
            <pc:sldMk cId="62885321" sldId="2147473738"/>
            <ac:spMk id="76" creationId="{00000000-0000-0000-0000-000000000000}"/>
          </ac:spMkLst>
        </pc:spChg>
      </pc:sldChg>
      <pc:sldMasterChg chg="del delSldLayout">
        <pc:chgData name="Sulaiman, Nur Syahiirah (SG/Advisory)" userId="dc904ef3-b3f1-47b3-83ed-818a6bc0fc43" providerId="ADAL" clId="{6733F3A4-2B27-452A-91BB-DCE41FA7D702}" dt="2024-10-16T09:46:52.483" v="229" actId="47"/>
        <pc:sldMasterMkLst>
          <pc:docMk/>
          <pc:sldMasterMk cId="0" sldId="2147483648"/>
        </pc:sldMasterMkLst>
        <pc:sldLayoutChg chg="del">
          <pc:chgData name="Sulaiman, Nur Syahiirah (SG/Advisory)" userId="dc904ef3-b3f1-47b3-83ed-818a6bc0fc43" providerId="ADAL" clId="{6733F3A4-2B27-452A-91BB-DCE41FA7D702}" dt="2024-10-16T09:46:52.483" v="229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Sulaiman, Nur Syahiirah (SG/Advisory)" userId="dc904ef3-b3f1-47b3-83ed-818a6bc0fc43" providerId="ADAL" clId="{6733F3A4-2B27-452A-91BB-DCE41FA7D702}" dt="2024-10-16T09:46:52.483" v="229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Sulaiman, Nur Syahiirah (SG/Advisory)" userId="dc904ef3-b3f1-47b3-83ed-818a6bc0fc43" providerId="ADAL" clId="{6733F3A4-2B27-452A-91BB-DCE41FA7D702}" dt="2024-10-16T09:46:52.483" v="229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Sulaiman, Nur Syahiirah (SG/Advisory)" userId="dc904ef3-b3f1-47b3-83ed-818a6bc0fc43" providerId="ADAL" clId="{6733F3A4-2B27-452A-91BB-DCE41FA7D702}" dt="2024-10-16T09:46:52.483" v="229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Sulaiman, Nur Syahiirah (SG/Advisory)" userId="dc904ef3-b3f1-47b3-83ed-818a6bc0fc43" providerId="ADAL" clId="{6733F3A4-2B27-452A-91BB-DCE41FA7D702}" dt="2024-10-16T09:46:52.483" v="229" actId="47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pipongcharoen, Thitachai (SG/KPMG ESG)" userId="c5c0a2d2-af54-47a4-9b9d-c9f7f12f8c03" providerId="ADAL" clId="{987F26B0-5AD7-472D-82AF-45CD85B547F2}"/>
    <pc:docChg chg="custSel modMainMaster">
      <pc:chgData name="Apipongcharoen, Thitachai (SG/KPMG ESG)" userId="c5c0a2d2-af54-47a4-9b9d-c9f7f12f8c03" providerId="ADAL" clId="{987F26B0-5AD7-472D-82AF-45CD85B547F2}" dt="2024-09-23T10:49:16.331" v="0" actId="478"/>
      <pc:docMkLst>
        <pc:docMk/>
      </pc:docMkLst>
      <pc:sldMasterChg chg="modSldLayout">
        <pc:chgData name="Apipongcharoen, Thitachai (SG/KPMG ESG)" userId="c5c0a2d2-af54-47a4-9b9d-c9f7f12f8c03" providerId="ADAL" clId="{987F26B0-5AD7-472D-82AF-45CD85B547F2}" dt="2024-09-23T10:49:16.331" v="0" actId="478"/>
        <pc:sldMasterMkLst>
          <pc:docMk/>
          <pc:sldMasterMk cId="0" sldId="2147483648"/>
        </pc:sldMasterMkLst>
        <pc:sldLayoutChg chg="delSp mod">
          <pc:chgData name="Apipongcharoen, Thitachai (SG/KPMG ESG)" userId="c5c0a2d2-af54-47a4-9b9d-c9f7f12f8c03" providerId="ADAL" clId="{987F26B0-5AD7-472D-82AF-45CD85B547F2}" dt="2024-09-23T10:49:16.331" v="0" actId="478"/>
          <pc:sldLayoutMkLst>
            <pc:docMk/>
            <pc:sldMasterMk cId="0" sldId="2147483648"/>
            <pc:sldLayoutMk cId="0" sldId="2147483665"/>
          </pc:sldLayoutMkLst>
          <pc:spChg chg="del">
            <ac:chgData name="Apipongcharoen, Thitachai (SG/KPMG ESG)" userId="c5c0a2d2-af54-47a4-9b9d-c9f7f12f8c03" providerId="ADAL" clId="{987F26B0-5AD7-472D-82AF-45CD85B547F2}" dt="2024-09-23T10:49:16.331" v="0" actId="478"/>
            <ac:spMkLst>
              <pc:docMk/>
              <pc:sldMasterMk cId="0" sldId="2147483648"/>
              <pc:sldLayoutMk cId="0" sldId="2147483665"/>
              <ac:spMk id="1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2E6AC-2293-44CB-8C1B-3C2B13784216}" type="datetimeFigureOut">
              <a:rPr lang="en-SG" smtClean="0"/>
              <a:t>15/11/2024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F04B8-23B5-4312-838C-062916E231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770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2BEAF-DB70-4532-93EA-A80CA51818E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30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2BEAF-DB70-4532-93EA-A80CA51818E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84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2BEAF-DB70-4532-93EA-A80CA51818E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3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2BEAF-DB70-4532-93EA-A80CA51818E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36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2BEAF-DB70-4532-93EA-A80CA51818E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7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2BEAF-DB70-4532-93EA-A80CA51818E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4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2BEAF-DB70-4532-93EA-A80CA51818E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3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1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VIDER 1">
    <p:bg>
      <p:bgPr>
        <a:solidFill>
          <a:srgbClr val="9E2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0126"/>
            <a:ext cx="10194470" cy="454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rgbClr val="9E2A2B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rgbClr val="9E2A2B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rgbClr val="9E2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67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B5461F-5A99-A709-9124-E4FF5767F206}"/>
              </a:ext>
            </a:extLst>
          </p:cNvPr>
          <p:cNvSpPr/>
          <p:nvPr/>
        </p:nvSpPr>
        <p:spPr>
          <a:xfrm>
            <a:off x="0" y="1354237"/>
            <a:ext cx="12192000" cy="5503761"/>
          </a:xfrm>
          <a:prstGeom prst="rect">
            <a:avLst/>
          </a:prstGeom>
          <a:solidFill>
            <a:srgbClr val="8C2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A3CC60-0C5B-DD40-1D7C-863DA5ED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96" y="421876"/>
            <a:ext cx="1841266" cy="4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25494E3E-744E-521C-34BE-7F36AC3699C6}"/>
              </a:ext>
            </a:extLst>
          </p:cNvPr>
          <p:cNvSpPr txBox="1">
            <a:spLocks/>
          </p:cNvSpPr>
          <p:nvPr/>
        </p:nvSpPr>
        <p:spPr bwMode="auto">
          <a:xfrm>
            <a:off x="93345" y="2134009"/>
            <a:ext cx="12098655" cy="38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ISCA-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LawSoc’s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Sustainability Apex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(SAP)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Masterclass 4: Sustainable  Finance</a:t>
            </a:r>
            <a:b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 – Summary Deck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 2024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315620-47F1-7CE2-50D7-C100CED1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14" y="249503"/>
            <a:ext cx="1841266" cy="7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1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8440586" cy="533400"/>
          </a:xfrm>
        </p:spPr>
        <p:txBody>
          <a:bodyPr anchor="ctr"/>
          <a:lstStyle/>
          <a:p>
            <a:r>
              <a:rPr lang="en-GB" sz="3200" b="1" dirty="0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for today’s masterclass…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CD6B9-4538-C59E-975C-48C5969C8EA3}"/>
              </a:ext>
            </a:extLst>
          </p:cNvPr>
          <p:cNvSpPr txBox="1"/>
          <p:nvPr/>
        </p:nvSpPr>
        <p:spPr>
          <a:xfrm>
            <a:off x="684008" y="3738218"/>
            <a:ext cx="2564720" cy="1681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0" normalizeH="0" baseline="0" noProof="0" dirty="0">
                <a:ln>
                  <a:noFill/>
                </a:ln>
                <a:solidFill>
                  <a:srgbClr val="CA67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 to Sustainable  Finance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Explore the fundamentals of sustainable  finance and gain insights into key concepts  such as impact investing, green bonds, and  social bonds.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06062-74F6-B418-F3C2-534E799C9749}"/>
              </a:ext>
            </a:extLst>
          </p:cNvPr>
          <p:cNvSpPr txBox="1"/>
          <p:nvPr/>
        </p:nvSpPr>
        <p:spPr>
          <a:xfrm>
            <a:off x="3497606" y="3738218"/>
            <a:ext cx="2554534" cy="17894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98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-10" normalizeH="0" baseline="0" noProof="0" dirty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Trends </a:t>
            </a:r>
            <a:r>
              <a:rPr kumimoji="0" lang="en-SG" sz="1400" b="1" i="0" u="none" strike="noStrike" kern="1200" cap="none" spc="-5" normalizeH="0" baseline="0" noProof="0" dirty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lang="en-SG" sz="1400" b="1" i="0" u="none" strike="noStrike" kern="1200" cap="none" spc="-10" normalizeH="0" baseline="0" noProof="0" dirty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Sustainable Finance  </a:t>
            </a:r>
            <a:r>
              <a:rPr kumimoji="0" lang="en-SG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Overview 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SG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trends in sustainable  finance, with 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lang="en-SG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special 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on </a:t>
            </a:r>
            <a:r>
              <a:rPr kumimoji="0" lang="en-SG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Singapore  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ASEAN </a:t>
            </a:r>
            <a:r>
              <a:rPr kumimoji="0" lang="en-SG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region. Explore various  strategies employed in this growing 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field to  </a:t>
            </a:r>
            <a:r>
              <a:rPr kumimoji="0" lang="en-SG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drive social 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lang="en-SG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environmental</a:t>
            </a:r>
            <a:r>
              <a:rPr kumimoji="0" lang="en-SG" sz="1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SG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change.</a:t>
            </a: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8FB0EA-09D3-8103-E9F5-BB44621DE23B}"/>
              </a:ext>
            </a:extLst>
          </p:cNvPr>
          <p:cNvSpPr txBox="1"/>
          <p:nvPr/>
        </p:nvSpPr>
        <p:spPr>
          <a:xfrm>
            <a:off x="6329108" y="3738218"/>
            <a:ext cx="2554534" cy="1903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0" normalizeH="0" baseline="0" noProof="0" dirty="0">
                <a:ln>
                  <a:noFill/>
                </a:ln>
                <a:solidFill>
                  <a:srgbClr val="0A93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of SF Framework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In-depth overview of sustainable finance  frameworks. Participants will explore key  components of the frameworks and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analyze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real-world case studies to understand their  practical application.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4D987D-FDB9-3DF6-1839-04402688218E}"/>
              </a:ext>
            </a:extLst>
          </p:cNvPr>
          <p:cNvGrpSpPr/>
          <p:nvPr/>
        </p:nvGrpSpPr>
        <p:grpSpPr>
          <a:xfrm>
            <a:off x="596900" y="1171897"/>
            <a:ext cx="2415182" cy="2304730"/>
            <a:chOff x="573173" y="1330325"/>
            <a:chExt cx="2415182" cy="23047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BBEE06-2DB9-C584-0AA0-0C0E75DE2279}"/>
                </a:ext>
              </a:extLst>
            </p:cNvPr>
            <p:cNvSpPr txBox="1"/>
            <p:nvPr/>
          </p:nvSpPr>
          <p:spPr>
            <a:xfrm>
              <a:off x="1303871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0F3CFE82-549C-71E6-C139-CA763A9CE093}"/>
                </a:ext>
              </a:extLst>
            </p:cNvPr>
            <p:cNvSpPr/>
            <p:nvPr/>
          </p:nvSpPr>
          <p:spPr>
            <a:xfrm>
              <a:off x="573173" y="1330325"/>
              <a:ext cx="2415182" cy="2304730"/>
            </a:xfrm>
            <a:prstGeom prst="donut">
              <a:avLst/>
            </a:prstGeom>
            <a:solidFill>
              <a:srgbClr val="EE9B00"/>
            </a:solidFill>
            <a:ln>
              <a:solidFill>
                <a:srgbClr val="EE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EFA85-FD7E-B90F-4205-3945A4683177}"/>
              </a:ext>
            </a:extLst>
          </p:cNvPr>
          <p:cNvGrpSpPr/>
          <p:nvPr/>
        </p:nvGrpSpPr>
        <p:grpSpPr>
          <a:xfrm>
            <a:off x="3455635" y="1171897"/>
            <a:ext cx="2415182" cy="2304730"/>
            <a:chOff x="3316344" y="1330325"/>
            <a:chExt cx="2415182" cy="23047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A60DC7-C046-F761-16C7-07990E6BFACF}"/>
                </a:ext>
              </a:extLst>
            </p:cNvPr>
            <p:cNvSpPr txBox="1"/>
            <p:nvPr/>
          </p:nvSpPr>
          <p:spPr>
            <a:xfrm>
              <a:off x="4043318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57B0179C-2A90-243B-A316-E21DED7D449F}"/>
                </a:ext>
              </a:extLst>
            </p:cNvPr>
            <p:cNvSpPr/>
            <p:nvPr/>
          </p:nvSpPr>
          <p:spPr>
            <a:xfrm>
              <a:off x="3316344" y="1330325"/>
              <a:ext cx="2415182" cy="2304730"/>
            </a:xfrm>
            <a:prstGeom prst="donut">
              <a:avLst/>
            </a:prstGeom>
            <a:solidFill>
              <a:srgbClr val="9E2A2B"/>
            </a:solidFill>
            <a:ln>
              <a:solidFill>
                <a:srgbClr val="9E2A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03878B-E147-5C38-5EA5-007FC209FFE4}"/>
              </a:ext>
            </a:extLst>
          </p:cNvPr>
          <p:cNvGrpSpPr/>
          <p:nvPr/>
        </p:nvGrpSpPr>
        <p:grpSpPr>
          <a:xfrm>
            <a:off x="6314370" y="1170215"/>
            <a:ext cx="2415182" cy="2304730"/>
            <a:chOff x="6375057" y="1328643"/>
            <a:chExt cx="2415182" cy="23047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303725-9EAE-6BEC-CFDC-8927239D18A5}"/>
                </a:ext>
              </a:extLst>
            </p:cNvPr>
            <p:cNvSpPr txBox="1"/>
            <p:nvPr/>
          </p:nvSpPr>
          <p:spPr>
            <a:xfrm>
              <a:off x="7105755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C2D6E2F2-55AD-EDE6-6C2D-B1E4A813DF05}"/>
                </a:ext>
              </a:extLst>
            </p:cNvPr>
            <p:cNvSpPr/>
            <p:nvPr/>
          </p:nvSpPr>
          <p:spPr>
            <a:xfrm>
              <a:off x="6375057" y="1328643"/>
              <a:ext cx="2415182" cy="2304730"/>
            </a:xfrm>
            <a:prstGeom prst="donut">
              <a:avLst/>
            </a:prstGeom>
            <a:solidFill>
              <a:srgbClr val="0A9396"/>
            </a:solidFill>
            <a:ln>
              <a:solidFill>
                <a:srgbClr val="0A9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2">
            <a:extLst>
              <a:ext uri="{FF2B5EF4-FFF2-40B4-BE49-F238E27FC236}">
                <a16:creationId xmlns:a16="http://schemas.microsoft.com/office/drawing/2014/main" id="{07A07B6A-5A49-940A-5276-A324456BA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57717"/>
              </p:ext>
            </p:extLst>
          </p:nvPr>
        </p:nvGraphicFramePr>
        <p:xfrm>
          <a:off x="3455635" y="5598160"/>
          <a:ext cx="2541093" cy="99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061">
                <a:tc>
                  <a:txBody>
                    <a:bodyPr/>
                    <a:lstStyle/>
                    <a:p>
                      <a:pPr marL="127000">
                        <a:lnSpc>
                          <a:spcPts val="132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32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Global and Regional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Trends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055" marB="0" anchor="ctr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Sustainable Finance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Frameworks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05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34">
                <a:tc>
                  <a:txBody>
                    <a:bodyPr/>
                    <a:lstStyle/>
                    <a:p>
                      <a:pPr marL="127000">
                        <a:lnSpc>
                          <a:spcPts val="1355"/>
                        </a:lnSpc>
                        <a:spcBef>
                          <a:spcPts val="4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325" marB="0" anchor="ctr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355"/>
                        </a:lnSpc>
                        <a:spcBef>
                          <a:spcPts val="4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Impact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Investing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03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15">
            <a:extLst>
              <a:ext uri="{FF2B5EF4-FFF2-40B4-BE49-F238E27FC236}">
                <a16:creationId xmlns:a16="http://schemas.microsoft.com/office/drawing/2014/main" id="{A2596C15-84DC-33B3-9245-E911D1A61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66099"/>
              </p:ext>
            </p:extLst>
          </p:nvPr>
        </p:nvGraphicFramePr>
        <p:xfrm>
          <a:off x="6195273" y="5702222"/>
          <a:ext cx="2880313" cy="405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093">
                <a:tc>
                  <a:txBody>
                    <a:bodyPr/>
                    <a:lstStyle/>
                    <a:p>
                      <a:pPr marL="127000">
                        <a:lnSpc>
                          <a:spcPts val="124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24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Implementation of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SF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Framework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64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8440586" cy="533400"/>
          </a:xfrm>
        </p:spPr>
        <p:txBody>
          <a:bodyPr anchor="ctr"/>
          <a:lstStyle/>
          <a:p>
            <a:r>
              <a:rPr lang="en-GB" sz="3200" b="1" dirty="0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Sustainable Finance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04F141F6-9B7C-6416-146A-6A81F2D362D0}"/>
              </a:ext>
            </a:extLst>
          </p:cNvPr>
          <p:cNvSpPr txBox="1"/>
          <p:nvPr/>
        </p:nvSpPr>
        <p:spPr>
          <a:xfrm>
            <a:off x="676219" y="1295400"/>
            <a:ext cx="7557443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Currently, there is no single global definition of sustainable finance. Regulators are in the  </a:t>
            </a:r>
            <a:r>
              <a:rPr sz="1400" dirty="0">
                <a:latin typeface="Arial"/>
                <a:cs typeface="Arial"/>
              </a:rPr>
              <a:t>process </a:t>
            </a:r>
            <a:r>
              <a:rPr sz="1400" spc="-5" dirty="0">
                <a:latin typeface="Arial"/>
                <a:cs typeface="Arial"/>
              </a:rPr>
              <a:t>of defining </a:t>
            </a:r>
            <a:r>
              <a:rPr sz="1400" dirty="0">
                <a:latin typeface="Arial"/>
                <a:cs typeface="Arial"/>
              </a:rPr>
              <a:t>their </a:t>
            </a:r>
            <a:r>
              <a:rPr sz="1400" spc="-10" dirty="0">
                <a:latin typeface="Arial"/>
                <a:cs typeface="Arial"/>
              </a:rPr>
              <a:t>own </a:t>
            </a:r>
            <a:r>
              <a:rPr sz="1400" spc="-5" dirty="0">
                <a:latin typeface="Arial"/>
                <a:cs typeface="Arial"/>
              </a:rPr>
              <a:t>taxonomies and reporting requirements. </a:t>
            </a:r>
            <a:r>
              <a:rPr sz="1400" dirty="0">
                <a:latin typeface="Arial"/>
                <a:cs typeface="Arial"/>
              </a:rPr>
              <a:t>Sustainable finance  includes a </a:t>
            </a:r>
            <a:r>
              <a:rPr sz="1400" spc="-5" dirty="0">
                <a:latin typeface="Arial"/>
                <a:cs typeface="Arial"/>
              </a:rPr>
              <a:t>variety of </a:t>
            </a:r>
            <a:r>
              <a:rPr sz="1400" dirty="0">
                <a:latin typeface="Arial"/>
                <a:cs typeface="Arial"/>
              </a:rPr>
              <a:t>practices including </a:t>
            </a:r>
            <a:r>
              <a:rPr sz="1400" spc="-5" dirty="0">
                <a:latin typeface="Arial"/>
                <a:cs typeface="Arial"/>
              </a:rPr>
              <a:t>green bonds, impact investing, </a:t>
            </a:r>
            <a:r>
              <a:rPr sz="1400" dirty="0">
                <a:latin typeface="Arial"/>
                <a:cs typeface="Arial"/>
              </a:rPr>
              <a:t>sustainable funds,  </a:t>
            </a:r>
            <a:r>
              <a:rPr sz="1400" spc="-5" dirty="0">
                <a:latin typeface="Arial"/>
                <a:cs typeface="Arial"/>
              </a:rPr>
              <a:t>microfinancing, and </a:t>
            </a:r>
            <a:r>
              <a:rPr sz="1400" dirty="0">
                <a:latin typeface="Arial"/>
                <a:cs typeface="Arial"/>
              </a:rPr>
              <a:t>credits for sustainable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projects.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80C1D73-C17A-87EA-A4AD-F2B26223060B}"/>
              </a:ext>
            </a:extLst>
          </p:cNvPr>
          <p:cNvSpPr/>
          <p:nvPr/>
        </p:nvSpPr>
        <p:spPr>
          <a:xfrm>
            <a:off x="8500364" y="1209880"/>
            <a:ext cx="2659379" cy="3944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257B52B-6CDA-9468-6433-611AA28274E5}"/>
              </a:ext>
            </a:extLst>
          </p:cNvPr>
          <p:cNvSpPr/>
          <p:nvPr/>
        </p:nvSpPr>
        <p:spPr>
          <a:xfrm>
            <a:off x="635000" y="2479372"/>
            <a:ext cx="7598663" cy="2674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FB753736-C75C-F52C-6D20-D004F0ECB4AC}"/>
              </a:ext>
            </a:extLst>
          </p:cNvPr>
          <p:cNvSpPr txBox="1"/>
          <p:nvPr/>
        </p:nvSpPr>
        <p:spPr>
          <a:xfrm>
            <a:off x="641096" y="5304171"/>
            <a:ext cx="115252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Source: KPMG</a:t>
            </a:r>
            <a:r>
              <a:rPr sz="900" spc="-1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Global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3D7865-10F1-1367-D62E-50926B68049A}"/>
              </a:ext>
            </a:extLst>
          </p:cNvPr>
          <p:cNvSpPr/>
          <p:nvPr/>
        </p:nvSpPr>
        <p:spPr>
          <a:xfrm>
            <a:off x="635000" y="2479372"/>
            <a:ext cx="7598662" cy="340028"/>
          </a:xfrm>
          <a:prstGeom prst="rect">
            <a:avLst/>
          </a:prstGeom>
          <a:solidFill>
            <a:srgbClr val="9E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AE4FB3-827B-93CE-3584-96AF54364EC0}"/>
              </a:ext>
            </a:extLst>
          </p:cNvPr>
          <p:cNvSpPr/>
          <p:nvPr/>
        </p:nvSpPr>
        <p:spPr>
          <a:xfrm>
            <a:off x="635000" y="4813951"/>
            <a:ext cx="7598662" cy="340028"/>
          </a:xfrm>
          <a:prstGeom prst="rect">
            <a:avLst/>
          </a:prstGeom>
          <a:solidFill>
            <a:srgbClr val="9E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3F34BD-840E-0619-7788-112C3C199EBC}"/>
              </a:ext>
            </a:extLst>
          </p:cNvPr>
          <p:cNvSpPr/>
          <p:nvPr/>
        </p:nvSpPr>
        <p:spPr>
          <a:xfrm rot="5400000">
            <a:off x="-532291" y="3646661"/>
            <a:ext cx="2674608" cy="340028"/>
          </a:xfrm>
          <a:prstGeom prst="rect">
            <a:avLst/>
          </a:prstGeom>
          <a:solidFill>
            <a:srgbClr val="9E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C2E11-34CE-EC62-BB9E-CD02BDFEBE25}"/>
              </a:ext>
            </a:extLst>
          </p:cNvPr>
          <p:cNvSpPr/>
          <p:nvPr/>
        </p:nvSpPr>
        <p:spPr>
          <a:xfrm rot="5400000">
            <a:off x="6739044" y="3646661"/>
            <a:ext cx="2674608" cy="340028"/>
          </a:xfrm>
          <a:prstGeom prst="rect">
            <a:avLst/>
          </a:prstGeom>
          <a:solidFill>
            <a:srgbClr val="9E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20" name="Rechteck 100">
            <a:extLst>
              <a:ext uri="{FF2B5EF4-FFF2-40B4-BE49-F238E27FC236}">
                <a16:creationId xmlns:a16="http://schemas.microsoft.com/office/drawing/2014/main" id="{89E51EC7-F00A-9AD3-ADFC-C1EE1AE899B9}"/>
              </a:ext>
            </a:extLst>
          </p:cNvPr>
          <p:cNvSpPr>
            <a:spLocks/>
          </p:cNvSpPr>
          <p:nvPr/>
        </p:nvSpPr>
        <p:spPr>
          <a:xfrm>
            <a:off x="1076325" y="3451328"/>
            <a:ext cx="1209675" cy="815872"/>
          </a:xfrm>
          <a:prstGeom prst="rect">
            <a:avLst/>
          </a:prstGeom>
          <a:solidFill>
            <a:srgbClr val="0A939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Finance</a:t>
            </a:r>
          </a:p>
        </p:txBody>
      </p:sp>
      <p:sp>
        <p:nvSpPr>
          <p:cNvPr id="24" name="Rechteck 100">
            <a:extLst>
              <a:ext uri="{FF2B5EF4-FFF2-40B4-BE49-F238E27FC236}">
                <a16:creationId xmlns:a16="http://schemas.microsoft.com/office/drawing/2014/main" id="{722CCF84-8C3D-21AA-5CA3-003D45ACF4BA}"/>
              </a:ext>
            </a:extLst>
          </p:cNvPr>
          <p:cNvSpPr>
            <a:spLocks/>
          </p:cNvSpPr>
          <p:nvPr/>
        </p:nvSpPr>
        <p:spPr>
          <a:xfrm>
            <a:off x="2988376" y="4170061"/>
            <a:ext cx="1313867" cy="249539"/>
          </a:xfrm>
          <a:prstGeom prst="rect">
            <a:avLst/>
          </a:prstGeom>
          <a:solidFill>
            <a:srgbClr val="01637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ROI</a:t>
            </a:r>
          </a:p>
        </p:txBody>
      </p:sp>
      <p:sp>
        <p:nvSpPr>
          <p:cNvPr id="25" name="Rechteck 100">
            <a:extLst>
              <a:ext uri="{FF2B5EF4-FFF2-40B4-BE49-F238E27FC236}">
                <a16:creationId xmlns:a16="http://schemas.microsoft.com/office/drawing/2014/main" id="{47FD686F-240B-FAD7-31AD-4E6AA5A88202}"/>
              </a:ext>
            </a:extLst>
          </p:cNvPr>
          <p:cNvSpPr>
            <a:spLocks/>
          </p:cNvSpPr>
          <p:nvPr/>
        </p:nvSpPr>
        <p:spPr>
          <a:xfrm>
            <a:off x="4579118" y="4166267"/>
            <a:ext cx="1313867" cy="249539"/>
          </a:xfrm>
          <a:prstGeom prst="rect">
            <a:avLst/>
          </a:prstGeom>
          <a:solidFill>
            <a:srgbClr val="01637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ESG</a:t>
            </a:r>
          </a:p>
        </p:txBody>
      </p:sp>
      <p:sp>
        <p:nvSpPr>
          <p:cNvPr id="26" name="Rechteck 100">
            <a:extLst>
              <a:ext uri="{FF2B5EF4-FFF2-40B4-BE49-F238E27FC236}">
                <a16:creationId xmlns:a16="http://schemas.microsoft.com/office/drawing/2014/main" id="{C8314E47-8F9B-D29F-BABE-E642FE2204CA}"/>
              </a:ext>
            </a:extLst>
          </p:cNvPr>
          <p:cNvSpPr>
            <a:spLocks/>
          </p:cNvSpPr>
          <p:nvPr/>
        </p:nvSpPr>
        <p:spPr>
          <a:xfrm>
            <a:off x="6228438" y="4165338"/>
            <a:ext cx="1313867" cy="249539"/>
          </a:xfrm>
          <a:prstGeom prst="rect">
            <a:avLst/>
          </a:prstGeom>
          <a:solidFill>
            <a:srgbClr val="01637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SROI</a:t>
            </a:r>
          </a:p>
        </p:txBody>
      </p:sp>
    </p:spTree>
    <p:extLst>
      <p:ext uri="{BB962C8B-B14F-4D97-AF65-F5344CB8AC3E}">
        <p14:creationId xmlns:p14="http://schemas.microsoft.com/office/powerpoint/2010/main" val="219690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8440586" cy="533400"/>
          </a:xfrm>
        </p:spPr>
        <p:txBody>
          <a:bodyPr anchor="ctr"/>
          <a:lstStyle/>
          <a:p>
            <a:r>
              <a:rPr lang="en-SG" sz="3200" b="1" dirty="0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terms in sustainable finance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14001" y="6056375"/>
            <a:ext cx="7397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Source: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ICMA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3240023" y="1316736"/>
            <a:ext cx="5599163" cy="4739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41435" y="1889760"/>
            <a:ext cx="391795" cy="155575"/>
          </a:xfrm>
          <a:custGeom>
            <a:avLst/>
            <a:gdLst/>
            <a:ahLst/>
            <a:cxnLst/>
            <a:rect l="l" t="t" r="r" b="b"/>
            <a:pathLst>
              <a:path w="391795" h="155575">
                <a:moveTo>
                  <a:pt x="314604" y="0"/>
                </a:moveTo>
                <a:lnTo>
                  <a:pt x="314604" y="38760"/>
                </a:lnTo>
                <a:lnTo>
                  <a:pt x="0" y="38760"/>
                </a:lnTo>
                <a:lnTo>
                  <a:pt x="0" y="116293"/>
                </a:lnTo>
                <a:lnTo>
                  <a:pt x="314604" y="116293"/>
                </a:lnTo>
                <a:lnTo>
                  <a:pt x="314604" y="155067"/>
                </a:lnTo>
                <a:lnTo>
                  <a:pt x="391541" y="77533"/>
                </a:lnTo>
                <a:lnTo>
                  <a:pt x="314604" y="0"/>
                </a:lnTo>
                <a:close/>
              </a:path>
            </a:pathLst>
          </a:custGeom>
          <a:solidFill>
            <a:srgbClr val="2D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3118104" y="1812035"/>
            <a:ext cx="391795" cy="233045"/>
          </a:xfrm>
          <a:custGeom>
            <a:avLst/>
            <a:gdLst/>
            <a:ahLst/>
            <a:cxnLst/>
            <a:rect l="l" t="t" r="r" b="b"/>
            <a:pathLst>
              <a:path w="391795" h="233044">
                <a:moveTo>
                  <a:pt x="115785" y="0"/>
                </a:moveTo>
                <a:lnTo>
                  <a:pt x="0" y="116522"/>
                </a:lnTo>
                <a:lnTo>
                  <a:pt x="115785" y="233045"/>
                </a:lnTo>
                <a:lnTo>
                  <a:pt x="115785" y="174777"/>
                </a:lnTo>
                <a:lnTo>
                  <a:pt x="391540" y="174777"/>
                </a:lnTo>
                <a:lnTo>
                  <a:pt x="391540" y="58254"/>
                </a:lnTo>
                <a:lnTo>
                  <a:pt x="115785" y="58254"/>
                </a:lnTo>
                <a:lnTo>
                  <a:pt x="115785" y="0"/>
                </a:lnTo>
                <a:close/>
              </a:path>
            </a:pathLst>
          </a:custGeom>
          <a:solidFill>
            <a:srgbClr val="1F3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7429500" y="3610355"/>
            <a:ext cx="1531620" cy="155575"/>
          </a:xfrm>
          <a:custGeom>
            <a:avLst/>
            <a:gdLst/>
            <a:ahLst/>
            <a:cxnLst/>
            <a:rect l="l" t="t" r="r" b="b"/>
            <a:pathLst>
              <a:path w="1531620" h="155575">
                <a:moveTo>
                  <a:pt x="1454657" y="0"/>
                </a:moveTo>
                <a:lnTo>
                  <a:pt x="1454657" y="38760"/>
                </a:lnTo>
                <a:lnTo>
                  <a:pt x="0" y="38760"/>
                </a:lnTo>
                <a:lnTo>
                  <a:pt x="0" y="116293"/>
                </a:lnTo>
                <a:lnTo>
                  <a:pt x="1454657" y="116293"/>
                </a:lnTo>
                <a:lnTo>
                  <a:pt x="1454657" y="155067"/>
                </a:lnTo>
                <a:lnTo>
                  <a:pt x="1531619" y="77533"/>
                </a:lnTo>
                <a:lnTo>
                  <a:pt x="1454657" y="0"/>
                </a:lnTo>
                <a:close/>
              </a:path>
            </a:pathLst>
          </a:custGeom>
          <a:solidFill>
            <a:srgbClr val="9D9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3118105" y="4707635"/>
            <a:ext cx="1728470" cy="155575"/>
          </a:xfrm>
          <a:custGeom>
            <a:avLst/>
            <a:gdLst/>
            <a:ahLst/>
            <a:cxnLst/>
            <a:rect l="l" t="t" r="r" b="b"/>
            <a:pathLst>
              <a:path w="1728470" h="155575">
                <a:moveTo>
                  <a:pt x="76949" y="0"/>
                </a:moveTo>
                <a:lnTo>
                  <a:pt x="0" y="77533"/>
                </a:lnTo>
                <a:lnTo>
                  <a:pt x="76949" y="155067"/>
                </a:lnTo>
                <a:lnTo>
                  <a:pt x="76949" y="116293"/>
                </a:lnTo>
                <a:lnTo>
                  <a:pt x="1727962" y="116293"/>
                </a:lnTo>
                <a:lnTo>
                  <a:pt x="1727962" y="38760"/>
                </a:lnTo>
                <a:lnTo>
                  <a:pt x="76949" y="38760"/>
                </a:lnTo>
                <a:lnTo>
                  <a:pt x="76949" y="0"/>
                </a:lnTo>
                <a:close/>
              </a:path>
            </a:pathLst>
          </a:custGeom>
          <a:solidFill>
            <a:srgbClr val="D4D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3044946" y="3144011"/>
            <a:ext cx="1727835" cy="155575"/>
          </a:xfrm>
          <a:custGeom>
            <a:avLst/>
            <a:gdLst/>
            <a:ahLst/>
            <a:cxnLst/>
            <a:rect l="l" t="t" r="r" b="b"/>
            <a:pathLst>
              <a:path w="1727835" h="155575">
                <a:moveTo>
                  <a:pt x="77012" y="0"/>
                </a:moveTo>
                <a:lnTo>
                  <a:pt x="0" y="77533"/>
                </a:lnTo>
                <a:lnTo>
                  <a:pt x="77012" y="155067"/>
                </a:lnTo>
                <a:lnTo>
                  <a:pt x="77012" y="116293"/>
                </a:lnTo>
                <a:lnTo>
                  <a:pt x="1727708" y="116293"/>
                </a:lnTo>
                <a:lnTo>
                  <a:pt x="1727708" y="38760"/>
                </a:lnTo>
                <a:lnTo>
                  <a:pt x="77012" y="38760"/>
                </a:lnTo>
                <a:lnTo>
                  <a:pt x="77012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/>
          <p:nvPr/>
        </p:nvSpPr>
        <p:spPr>
          <a:xfrm>
            <a:off x="7200898" y="5330952"/>
            <a:ext cx="1702435" cy="155575"/>
          </a:xfrm>
          <a:custGeom>
            <a:avLst/>
            <a:gdLst/>
            <a:ahLst/>
            <a:cxnLst/>
            <a:rect l="l" t="t" r="r" b="b"/>
            <a:pathLst>
              <a:path w="1702434" h="155575">
                <a:moveTo>
                  <a:pt x="1624914" y="0"/>
                </a:moveTo>
                <a:lnTo>
                  <a:pt x="1624914" y="38760"/>
                </a:lnTo>
                <a:lnTo>
                  <a:pt x="0" y="38760"/>
                </a:lnTo>
                <a:lnTo>
                  <a:pt x="0" y="116293"/>
                </a:lnTo>
                <a:lnTo>
                  <a:pt x="1624914" y="116293"/>
                </a:lnTo>
                <a:lnTo>
                  <a:pt x="1624914" y="155067"/>
                </a:lnTo>
                <a:lnTo>
                  <a:pt x="1701927" y="77533"/>
                </a:lnTo>
                <a:lnTo>
                  <a:pt x="1624914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 txBox="1"/>
          <p:nvPr/>
        </p:nvSpPr>
        <p:spPr>
          <a:xfrm>
            <a:off x="999670" y="1804408"/>
            <a:ext cx="2012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Integrates </a:t>
            </a:r>
            <a:r>
              <a:rPr sz="1200" dirty="0">
                <a:latin typeface="Arial"/>
                <a:cs typeface="Arial"/>
              </a:rPr>
              <a:t>ESG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factors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200" dirty="0">
                <a:latin typeface="Arial"/>
                <a:cs typeface="Arial"/>
              </a:rPr>
              <a:t>Adds </a:t>
            </a:r>
            <a:r>
              <a:rPr sz="1200" spc="-5" dirty="0">
                <a:latin typeface="Arial"/>
                <a:cs typeface="Arial"/>
              </a:rPr>
              <a:t>wider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consideration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15"/>
          <p:cNvSpPr txBox="1"/>
          <p:nvPr/>
        </p:nvSpPr>
        <p:spPr>
          <a:xfrm>
            <a:off x="996632" y="2927594"/>
            <a:ext cx="1986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7432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Broader </a:t>
            </a:r>
            <a:r>
              <a:rPr sz="1200" dirty="0">
                <a:latin typeface="Arial"/>
                <a:cs typeface="Arial"/>
              </a:rPr>
              <a:t>than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climate  </a:t>
            </a:r>
            <a:r>
              <a:rPr sz="1200" dirty="0">
                <a:latin typeface="Arial"/>
                <a:cs typeface="Arial"/>
              </a:rPr>
              <a:t>finance</a:t>
            </a:r>
            <a:endParaRPr sz="12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Addresses  environmental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16"/>
          <p:cNvSpPr txBox="1"/>
          <p:nvPr/>
        </p:nvSpPr>
        <p:spPr>
          <a:xfrm>
            <a:off x="995056" y="4800719"/>
            <a:ext cx="2021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Supports transition </a:t>
            </a:r>
            <a:r>
              <a:rPr sz="1200" dirty="0">
                <a:latin typeface="Arial"/>
                <a:cs typeface="Arial"/>
              </a:rPr>
              <a:t>to  </a:t>
            </a:r>
            <a:r>
              <a:rPr sz="1200" spc="-5" dirty="0">
                <a:latin typeface="Arial"/>
                <a:cs typeface="Arial"/>
              </a:rPr>
              <a:t>climate resilient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economy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9003535" y="1478588"/>
            <a:ext cx="21145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Also known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responsible  investing</a:t>
            </a:r>
            <a:endParaRPr sz="1200">
              <a:latin typeface="Arial"/>
              <a:cs typeface="Arial"/>
            </a:endParaRPr>
          </a:p>
          <a:p>
            <a:pPr marL="299085" marR="2228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Includes strategies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-5" dirty="0">
                <a:latin typeface="Arial"/>
                <a:cs typeface="Arial"/>
              </a:rPr>
              <a:t>practices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incorporate  material </a:t>
            </a:r>
            <a:r>
              <a:rPr sz="1200" dirty="0">
                <a:latin typeface="Arial"/>
                <a:cs typeface="Arial"/>
              </a:rPr>
              <a:t>ESG factors </a:t>
            </a:r>
            <a:r>
              <a:rPr sz="1200" spc="-5" dirty="0">
                <a:latin typeface="Arial"/>
                <a:cs typeface="Arial"/>
              </a:rPr>
              <a:t>in  investment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decisions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18"/>
          <p:cNvSpPr txBox="1"/>
          <p:nvPr/>
        </p:nvSpPr>
        <p:spPr>
          <a:xfrm>
            <a:off x="9089569" y="3218237"/>
            <a:ext cx="1896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70180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Also known </a:t>
            </a:r>
            <a:r>
              <a:rPr sz="1200" dirty="0">
                <a:latin typeface="Arial"/>
                <a:cs typeface="Arial"/>
              </a:rPr>
              <a:t>as  </a:t>
            </a:r>
            <a:r>
              <a:rPr sz="1200" spc="-5" dirty="0">
                <a:latin typeface="Arial"/>
                <a:cs typeface="Arial"/>
              </a:rPr>
              <a:t>responsible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investing</a:t>
            </a:r>
            <a:endParaRPr sz="12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Includes strategies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-5" dirty="0">
                <a:latin typeface="Arial"/>
                <a:cs typeface="Arial"/>
              </a:rPr>
              <a:t>practices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incorporate  material </a:t>
            </a:r>
            <a:r>
              <a:rPr sz="1200" dirty="0">
                <a:latin typeface="Arial"/>
                <a:cs typeface="Arial"/>
              </a:rPr>
              <a:t>ESG factors </a:t>
            </a:r>
            <a:r>
              <a:rPr sz="1200" spc="-5" dirty="0">
                <a:latin typeface="Arial"/>
                <a:cs typeface="Arial"/>
              </a:rPr>
              <a:t>in  investment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decisions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9122209" y="5041276"/>
            <a:ext cx="2140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Financing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economic  activities which results in  positive impact </a:t>
            </a:r>
            <a:r>
              <a:rPr sz="1200" dirty="0">
                <a:latin typeface="Arial"/>
                <a:cs typeface="Arial"/>
              </a:rPr>
              <a:t>on the  </a:t>
            </a:r>
            <a:r>
              <a:rPr sz="1200" spc="-5" dirty="0">
                <a:latin typeface="Arial"/>
                <a:cs typeface="Arial"/>
              </a:rPr>
              <a:t>society and/or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environment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62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8440586" cy="533400"/>
          </a:xfrm>
        </p:spPr>
        <p:txBody>
          <a:bodyPr anchor="ctr"/>
          <a:lstStyle/>
          <a:p>
            <a:r>
              <a:rPr lang="en-SG" sz="3200" b="1" dirty="0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Finance Products</a:t>
            </a:r>
          </a:p>
        </p:txBody>
      </p:sp>
      <p:sp>
        <p:nvSpPr>
          <p:cNvPr id="2" name="object 6"/>
          <p:cNvSpPr txBox="1"/>
          <p:nvPr/>
        </p:nvSpPr>
        <p:spPr>
          <a:xfrm>
            <a:off x="4331778" y="5926878"/>
            <a:ext cx="1152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Source: KPMG</a:t>
            </a:r>
            <a:r>
              <a:rPr sz="900" spc="-11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Global</a:t>
            </a:r>
          </a:p>
        </p:txBody>
      </p:sp>
      <p:sp>
        <p:nvSpPr>
          <p:cNvPr id="7" name="object 7"/>
          <p:cNvSpPr/>
          <p:nvPr/>
        </p:nvSpPr>
        <p:spPr>
          <a:xfrm>
            <a:off x="4701534" y="3208020"/>
            <a:ext cx="1431290" cy="911860"/>
          </a:xfrm>
          <a:custGeom>
            <a:avLst/>
            <a:gdLst/>
            <a:ahLst/>
            <a:cxnLst/>
            <a:rect l="l" t="t" r="r" b="b"/>
            <a:pathLst>
              <a:path w="1431289" h="911860">
                <a:moveTo>
                  <a:pt x="1114336" y="0"/>
                </a:moveTo>
                <a:lnTo>
                  <a:pt x="0" y="911352"/>
                </a:lnTo>
                <a:lnTo>
                  <a:pt x="1431036" y="749693"/>
                </a:lnTo>
                <a:lnTo>
                  <a:pt x="1428699" y="730961"/>
                </a:lnTo>
                <a:lnTo>
                  <a:pt x="1422516" y="681934"/>
                </a:lnTo>
                <a:lnTo>
                  <a:pt x="1414539" y="633281"/>
                </a:lnTo>
                <a:lnTo>
                  <a:pt x="1404790" y="585046"/>
                </a:lnTo>
                <a:lnTo>
                  <a:pt x="1393288" y="537275"/>
                </a:lnTo>
                <a:lnTo>
                  <a:pt x="1380054" y="490011"/>
                </a:lnTo>
                <a:lnTo>
                  <a:pt x="1365109" y="443300"/>
                </a:lnTo>
                <a:lnTo>
                  <a:pt x="1348473" y="397186"/>
                </a:lnTo>
                <a:lnTo>
                  <a:pt x="1330167" y="351713"/>
                </a:lnTo>
                <a:lnTo>
                  <a:pt x="1310212" y="306927"/>
                </a:lnTo>
                <a:lnTo>
                  <a:pt x="1288628" y="262872"/>
                </a:lnTo>
                <a:lnTo>
                  <a:pt x="1265436" y="219593"/>
                </a:lnTo>
                <a:lnTo>
                  <a:pt x="1240656" y="177134"/>
                </a:lnTo>
                <a:lnTo>
                  <a:pt x="1214308" y="135540"/>
                </a:lnTo>
                <a:lnTo>
                  <a:pt x="1186415" y="94856"/>
                </a:lnTo>
                <a:lnTo>
                  <a:pt x="1156995" y="55126"/>
                </a:lnTo>
                <a:lnTo>
                  <a:pt x="1126070" y="16395"/>
                </a:lnTo>
                <a:lnTo>
                  <a:pt x="1114336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/>
          <p:cNvSpPr/>
          <p:nvPr/>
        </p:nvSpPr>
        <p:spPr>
          <a:xfrm>
            <a:off x="4655820" y="3177540"/>
            <a:ext cx="504443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2105" y="3182113"/>
            <a:ext cx="1511935" cy="963294"/>
          </a:xfrm>
          <a:custGeom>
            <a:avLst/>
            <a:gdLst/>
            <a:ahLst/>
            <a:cxnLst/>
            <a:rect l="l" t="t" r="r" b="b"/>
            <a:pathLst>
              <a:path w="1511935" h="963295">
                <a:moveTo>
                  <a:pt x="1176629" y="0"/>
                </a:moveTo>
                <a:lnTo>
                  <a:pt x="1148499" y="23431"/>
                </a:lnTo>
                <a:lnTo>
                  <a:pt x="98437" y="881151"/>
                </a:lnTo>
                <a:lnTo>
                  <a:pt x="0" y="963167"/>
                </a:lnTo>
                <a:lnTo>
                  <a:pt x="458389" y="911605"/>
                </a:lnTo>
                <a:lnTo>
                  <a:pt x="124231" y="911605"/>
                </a:lnTo>
                <a:lnTo>
                  <a:pt x="1171943" y="53898"/>
                </a:lnTo>
                <a:lnTo>
                  <a:pt x="1220459" y="53898"/>
                </a:lnTo>
                <a:lnTo>
                  <a:pt x="1200073" y="28117"/>
                </a:lnTo>
                <a:lnTo>
                  <a:pt x="1176629" y="0"/>
                </a:lnTo>
                <a:close/>
              </a:path>
              <a:path w="1511935" h="963295">
                <a:moveTo>
                  <a:pt x="1220459" y="53898"/>
                </a:moveTo>
                <a:lnTo>
                  <a:pt x="1171943" y="53898"/>
                </a:lnTo>
                <a:lnTo>
                  <a:pt x="1203532" y="93856"/>
                </a:lnTo>
                <a:lnTo>
                  <a:pt x="1233588" y="134969"/>
                </a:lnTo>
                <a:lnTo>
                  <a:pt x="1262077" y="177201"/>
                </a:lnTo>
                <a:lnTo>
                  <a:pt x="1288967" y="220522"/>
                </a:lnTo>
                <a:lnTo>
                  <a:pt x="1314224" y="264896"/>
                </a:lnTo>
                <a:lnTo>
                  <a:pt x="1337814" y="310291"/>
                </a:lnTo>
                <a:lnTo>
                  <a:pt x="1359704" y="356674"/>
                </a:lnTo>
                <a:lnTo>
                  <a:pt x="1379860" y="404010"/>
                </a:lnTo>
                <a:lnTo>
                  <a:pt x="1398250" y="452268"/>
                </a:lnTo>
                <a:lnTo>
                  <a:pt x="1414840" y="501412"/>
                </a:lnTo>
                <a:lnTo>
                  <a:pt x="1429596" y="551411"/>
                </a:lnTo>
                <a:lnTo>
                  <a:pt x="1442486" y="602231"/>
                </a:lnTo>
                <a:lnTo>
                  <a:pt x="1453475" y="653838"/>
                </a:lnTo>
                <a:lnTo>
                  <a:pt x="1462530" y="706200"/>
                </a:lnTo>
                <a:lnTo>
                  <a:pt x="1469618" y="759282"/>
                </a:lnTo>
                <a:lnTo>
                  <a:pt x="124231" y="911605"/>
                </a:lnTo>
                <a:lnTo>
                  <a:pt x="458389" y="911605"/>
                </a:lnTo>
                <a:lnTo>
                  <a:pt x="1474304" y="796785"/>
                </a:lnTo>
                <a:lnTo>
                  <a:pt x="1511808" y="792098"/>
                </a:lnTo>
                <a:lnTo>
                  <a:pt x="1507121" y="754595"/>
                </a:lnTo>
                <a:lnTo>
                  <a:pt x="1500532" y="704702"/>
                </a:lnTo>
                <a:lnTo>
                  <a:pt x="1492198" y="655231"/>
                </a:lnTo>
                <a:lnTo>
                  <a:pt x="1482133" y="606220"/>
                </a:lnTo>
                <a:lnTo>
                  <a:pt x="1470352" y="557707"/>
                </a:lnTo>
                <a:lnTo>
                  <a:pt x="1456867" y="509729"/>
                </a:lnTo>
                <a:lnTo>
                  <a:pt x="1441693" y="462325"/>
                </a:lnTo>
                <a:lnTo>
                  <a:pt x="1424844" y="415531"/>
                </a:lnTo>
                <a:lnTo>
                  <a:pt x="1406332" y="369387"/>
                </a:lnTo>
                <a:lnTo>
                  <a:pt x="1386173" y="323929"/>
                </a:lnTo>
                <a:lnTo>
                  <a:pt x="1364380" y="279195"/>
                </a:lnTo>
                <a:lnTo>
                  <a:pt x="1340966" y="235224"/>
                </a:lnTo>
                <a:lnTo>
                  <a:pt x="1315946" y="192052"/>
                </a:lnTo>
                <a:lnTo>
                  <a:pt x="1289332" y="149718"/>
                </a:lnTo>
                <a:lnTo>
                  <a:pt x="1261140" y="108259"/>
                </a:lnTo>
                <a:lnTo>
                  <a:pt x="1231382" y="67713"/>
                </a:lnTo>
                <a:lnTo>
                  <a:pt x="1220459" y="538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8303" y="3854201"/>
            <a:ext cx="1557655" cy="1160145"/>
          </a:xfrm>
          <a:custGeom>
            <a:avLst/>
            <a:gdLst/>
            <a:ahLst/>
            <a:cxnLst/>
            <a:rect l="l" t="t" r="r" b="b"/>
            <a:pathLst>
              <a:path w="1557654" h="1160145">
                <a:moveTo>
                  <a:pt x="1545666" y="0"/>
                </a:moveTo>
                <a:lnTo>
                  <a:pt x="0" y="176072"/>
                </a:lnTo>
                <a:lnTo>
                  <a:pt x="1203236" y="1159763"/>
                </a:lnTo>
                <a:lnTo>
                  <a:pt x="1217307" y="1145666"/>
                </a:lnTo>
                <a:lnTo>
                  <a:pt x="1248553" y="1105849"/>
                </a:lnTo>
                <a:lnTo>
                  <a:pt x="1278370" y="1065074"/>
                </a:lnTo>
                <a:lnTo>
                  <a:pt x="1306745" y="1023389"/>
                </a:lnTo>
                <a:lnTo>
                  <a:pt x="1333667" y="980839"/>
                </a:lnTo>
                <a:lnTo>
                  <a:pt x="1359122" y="937469"/>
                </a:lnTo>
                <a:lnTo>
                  <a:pt x="1383100" y="893326"/>
                </a:lnTo>
                <a:lnTo>
                  <a:pt x="1405587" y="848455"/>
                </a:lnTo>
                <a:lnTo>
                  <a:pt x="1426572" y="802903"/>
                </a:lnTo>
                <a:lnTo>
                  <a:pt x="1446042" y="756715"/>
                </a:lnTo>
                <a:lnTo>
                  <a:pt x="1463985" y="709937"/>
                </a:lnTo>
                <a:lnTo>
                  <a:pt x="1480389" y="662614"/>
                </a:lnTo>
                <a:lnTo>
                  <a:pt x="1495242" y="614794"/>
                </a:lnTo>
                <a:lnTo>
                  <a:pt x="1508531" y="566521"/>
                </a:lnTo>
                <a:lnTo>
                  <a:pt x="1520244" y="517841"/>
                </a:lnTo>
                <a:lnTo>
                  <a:pt x="1530369" y="468801"/>
                </a:lnTo>
                <a:lnTo>
                  <a:pt x="1538894" y="419446"/>
                </a:lnTo>
                <a:lnTo>
                  <a:pt x="1545806" y="369821"/>
                </a:lnTo>
                <a:lnTo>
                  <a:pt x="1551094" y="319974"/>
                </a:lnTo>
                <a:lnTo>
                  <a:pt x="1554744" y="269949"/>
                </a:lnTo>
                <a:lnTo>
                  <a:pt x="1556746" y="219793"/>
                </a:lnTo>
                <a:lnTo>
                  <a:pt x="1557086" y="169551"/>
                </a:lnTo>
                <a:lnTo>
                  <a:pt x="1555752" y="119269"/>
                </a:lnTo>
                <a:lnTo>
                  <a:pt x="1552733" y="68994"/>
                </a:lnTo>
                <a:lnTo>
                  <a:pt x="1548015" y="18770"/>
                </a:lnTo>
                <a:lnTo>
                  <a:pt x="1545666" y="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4672583" y="3825239"/>
            <a:ext cx="504443" cy="481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/>
          <p:nvPr/>
        </p:nvSpPr>
        <p:spPr>
          <a:xfrm>
            <a:off x="2697479" y="1956816"/>
            <a:ext cx="4314444" cy="39014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3"/>
          <p:cNvSpPr txBox="1"/>
          <p:nvPr/>
        </p:nvSpPr>
        <p:spPr>
          <a:xfrm>
            <a:off x="1992931" y="1780465"/>
            <a:ext cx="1312545" cy="5816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1050" b="1" dirty="0">
                <a:solidFill>
                  <a:srgbClr val="43AF2A"/>
                </a:solidFill>
                <a:latin typeface="Calibri"/>
                <a:cs typeface="Calibri"/>
              </a:rPr>
              <a:t>SDG Investment</a:t>
            </a:r>
            <a:r>
              <a:rPr sz="1050" b="1" spc="-120" dirty="0">
                <a:solidFill>
                  <a:srgbClr val="43AF2A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43AF2A"/>
                </a:solidFill>
                <a:latin typeface="Calibri"/>
                <a:cs typeface="Calibri"/>
              </a:rPr>
              <a:t>Fund</a:t>
            </a:r>
            <a:endParaRPr sz="1050">
              <a:latin typeface="Calibri"/>
              <a:cs typeface="Calibri"/>
            </a:endParaRPr>
          </a:p>
          <a:p>
            <a:pPr marL="201295" marR="5080" indent="-189230" algn="r">
              <a:lnSpc>
                <a:spcPct val="100000"/>
              </a:lnSpc>
              <a:spcBef>
                <a:spcPts val="300"/>
              </a:spcBef>
            </a:pPr>
            <a:r>
              <a:rPr sz="1050" spc="-5" dirty="0">
                <a:latin typeface="Calibri"/>
                <a:cs typeface="Calibri"/>
              </a:rPr>
              <a:t>Investments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specifically  supporting UN</a:t>
            </a:r>
            <a:r>
              <a:rPr sz="1050" spc="-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SDGs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6575538" y="1985522"/>
            <a:ext cx="2100580" cy="9017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50" b="1" dirty="0">
                <a:solidFill>
                  <a:srgbClr val="005EB8"/>
                </a:solidFill>
                <a:latin typeface="Calibri"/>
                <a:cs typeface="Calibri"/>
              </a:rPr>
              <a:t>Healthcare </a:t>
            </a:r>
            <a:r>
              <a:rPr sz="1050" b="1" spc="-5" dirty="0">
                <a:solidFill>
                  <a:srgbClr val="005EB8"/>
                </a:solidFill>
                <a:latin typeface="Calibri"/>
                <a:cs typeface="Calibri"/>
              </a:rPr>
              <a:t>Impact</a:t>
            </a:r>
            <a:r>
              <a:rPr sz="1050" b="1" spc="-85" dirty="0">
                <a:solidFill>
                  <a:srgbClr val="005EB8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5EB8"/>
                </a:solidFill>
                <a:latin typeface="Calibri"/>
                <a:cs typeface="Calibri"/>
              </a:rPr>
              <a:t>Funds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050" spc="-5" dirty="0">
                <a:latin typeface="Calibri"/>
                <a:cs typeface="Calibri"/>
              </a:rPr>
              <a:t>Investments to support innovative  healthcare products and </a:t>
            </a:r>
            <a:r>
              <a:rPr sz="1050" dirty="0">
                <a:latin typeface="Calibri"/>
                <a:cs typeface="Calibri"/>
              </a:rPr>
              <a:t>development  </a:t>
            </a:r>
            <a:r>
              <a:rPr sz="1050" spc="-5" dirty="0">
                <a:latin typeface="Calibri"/>
                <a:cs typeface="Calibri"/>
              </a:rPr>
              <a:t>focusing </a:t>
            </a:r>
            <a:r>
              <a:rPr sz="1050" dirty="0">
                <a:latin typeface="Calibri"/>
                <a:cs typeface="Calibri"/>
              </a:rPr>
              <a:t>on </a:t>
            </a:r>
            <a:r>
              <a:rPr sz="1050" spc="-5" dirty="0">
                <a:latin typeface="Calibri"/>
                <a:cs typeface="Calibri"/>
              </a:rPr>
              <a:t>medical technology and  biopharmaceuticals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7079933" y="3079609"/>
            <a:ext cx="1631950" cy="5816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50" b="1" spc="-5" dirty="0">
                <a:solidFill>
                  <a:srgbClr val="0091DA"/>
                </a:solidFill>
                <a:latin typeface="Calibri"/>
                <a:cs typeface="Calibri"/>
              </a:rPr>
              <a:t>Innovation Impact</a:t>
            </a:r>
            <a:r>
              <a:rPr sz="1050" b="1" spc="-65" dirty="0">
                <a:solidFill>
                  <a:srgbClr val="0091DA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91DA"/>
                </a:solidFill>
                <a:latin typeface="Calibri"/>
                <a:cs typeface="Calibri"/>
              </a:rPr>
              <a:t>Funds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050" spc="-5" dirty="0">
                <a:latin typeface="Calibri"/>
                <a:cs typeface="Calibri"/>
              </a:rPr>
              <a:t>Investments to support </a:t>
            </a:r>
            <a:r>
              <a:rPr sz="1050" dirty="0">
                <a:latin typeface="Calibri"/>
                <a:cs typeface="Calibri"/>
              </a:rPr>
              <a:t>early  </a:t>
            </a:r>
            <a:r>
              <a:rPr sz="1050" spc="-5" dirty="0">
                <a:latin typeface="Calibri"/>
                <a:cs typeface="Calibri"/>
              </a:rPr>
              <a:t>stage, high impact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companies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6694361" y="3925185"/>
            <a:ext cx="1664335" cy="7416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50" b="1" spc="-5" dirty="0">
                <a:solidFill>
                  <a:srgbClr val="473697"/>
                </a:solidFill>
                <a:latin typeface="Calibri"/>
                <a:cs typeface="Calibri"/>
              </a:rPr>
              <a:t>Food </a:t>
            </a:r>
            <a:r>
              <a:rPr sz="1050" b="1" dirty="0">
                <a:solidFill>
                  <a:srgbClr val="473697"/>
                </a:solidFill>
                <a:latin typeface="Calibri"/>
                <a:cs typeface="Calibri"/>
              </a:rPr>
              <a:t>Security</a:t>
            </a:r>
            <a:r>
              <a:rPr sz="1050" b="1" spc="-25" dirty="0">
                <a:solidFill>
                  <a:srgbClr val="473697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473697"/>
                </a:solidFill>
                <a:latin typeface="Calibri"/>
                <a:cs typeface="Calibri"/>
              </a:rPr>
              <a:t>Fund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050" spc="-5" dirty="0">
                <a:latin typeface="Calibri"/>
                <a:cs typeface="Calibri"/>
              </a:rPr>
              <a:t>Investments targeting  opportunities to </a:t>
            </a:r>
            <a:r>
              <a:rPr sz="1050" dirty="0">
                <a:latin typeface="Calibri"/>
                <a:cs typeface="Calibri"/>
              </a:rPr>
              <a:t>improve</a:t>
            </a:r>
            <a:r>
              <a:rPr sz="1050" spc="-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food  </a:t>
            </a:r>
            <a:r>
              <a:rPr sz="1050" spc="-5" dirty="0">
                <a:latin typeface="Calibri"/>
                <a:cs typeface="Calibri"/>
              </a:rPr>
              <a:t>security in </a:t>
            </a:r>
            <a:r>
              <a:rPr sz="1050" dirty="0">
                <a:latin typeface="Calibri"/>
                <a:cs typeface="Calibri"/>
              </a:rPr>
              <a:t>Asia </a:t>
            </a:r>
            <a:r>
              <a:rPr sz="1050" spc="-5" dirty="0">
                <a:latin typeface="Calibri"/>
                <a:cs typeface="Calibri"/>
              </a:rPr>
              <a:t>and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Africa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6812380" y="5117574"/>
            <a:ext cx="1433830" cy="7416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50" b="1" dirty="0">
                <a:solidFill>
                  <a:srgbClr val="460968"/>
                </a:solidFill>
                <a:latin typeface="Calibri"/>
                <a:cs typeface="Calibri"/>
              </a:rPr>
              <a:t>Housing</a:t>
            </a:r>
            <a:r>
              <a:rPr sz="1050" b="1" spc="-15" dirty="0">
                <a:solidFill>
                  <a:srgbClr val="460968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460968"/>
                </a:solidFill>
                <a:latin typeface="Calibri"/>
                <a:cs typeface="Calibri"/>
              </a:rPr>
              <a:t>Fund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050" spc="-5" dirty="0">
                <a:latin typeface="Calibri"/>
                <a:cs typeface="Calibri"/>
              </a:rPr>
              <a:t>Investment in </a:t>
            </a:r>
            <a:r>
              <a:rPr sz="1050" dirty="0">
                <a:latin typeface="Calibri"/>
                <a:cs typeface="Calibri"/>
              </a:rPr>
              <a:t>real </a:t>
            </a:r>
            <a:r>
              <a:rPr sz="1050" spc="-5" dirty="0">
                <a:latin typeface="Calibri"/>
                <a:cs typeface="Calibri"/>
              </a:rPr>
              <a:t>estate  busiesses focused </a:t>
            </a:r>
            <a:r>
              <a:rPr sz="1050" dirty="0">
                <a:latin typeface="Calibri"/>
                <a:cs typeface="Calibri"/>
              </a:rPr>
              <a:t>on low-  </a:t>
            </a:r>
            <a:r>
              <a:rPr sz="1050" spc="-5" dirty="0">
                <a:latin typeface="Calibri"/>
                <a:cs typeface="Calibri"/>
              </a:rPr>
              <a:t>income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housing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18"/>
          <p:cNvSpPr txBox="1"/>
          <p:nvPr/>
        </p:nvSpPr>
        <p:spPr>
          <a:xfrm>
            <a:off x="818781" y="5222450"/>
            <a:ext cx="2192020" cy="9017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indent="671830" algn="just">
              <a:lnSpc>
                <a:spcPct val="100000"/>
              </a:lnSpc>
              <a:spcBef>
                <a:spcPts val="395"/>
              </a:spcBef>
            </a:pPr>
            <a:r>
              <a:rPr sz="1050" b="1" dirty="0">
                <a:solidFill>
                  <a:srgbClr val="6C1F77"/>
                </a:solidFill>
                <a:latin typeface="Calibri"/>
                <a:cs typeface="Calibri"/>
              </a:rPr>
              <a:t>Sustainability </a:t>
            </a:r>
            <a:r>
              <a:rPr sz="1050" b="1" spc="-5" dirty="0">
                <a:solidFill>
                  <a:srgbClr val="6C1F77"/>
                </a:solidFill>
                <a:latin typeface="Calibri"/>
                <a:cs typeface="Calibri"/>
              </a:rPr>
              <a:t>Linked</a:t>
            </a:r>
            <a:r>
              <a:rPr sz="1050" b="1" spc="-110" dirty="0">
                <a:solidFill>
                  <a:srgbClr val="6C1F77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6C1F77"/>
                </a:solidFill>
                <a:latin typeface="Calibri"/>
                <a:cs typeface="Calibri"/>
              </a:rPr>
              <a:t>Loans</a:t>
            </a:r>
            <a:endParaRPr sz="1050">
              <a:latin typeface="Calibri"/>
              <a:cs typeface="Calibri"/>
            </a:endParaRPr>
          </a:p>
          <a:p>
            <a:pPr marL="50800" marR="5080" indent="-38735" algn="just">
              <a:lnSpc>
                <a:spcPct val="100000"/>
              </a:lnSpc>
              <a:spcBef>
                <a:spcPts val="300"/>
              </a:spcBef>
            </a:pPr>
            <a:r>
              <a:rPr sz="1050" spc="-5" dirty="0">
                <a:latin typeface="Calibri"/>
                <a:cs typeface="Calibri"/>
              </a:rPr>
              <a:t>Loans </a:t>
            </a:r>
            <a:r>
              <a:rPr sz="1050" dirty="0">
                <a:latin typeface="Calibri"/>
                <a:cs typeface="Calibri"/>
              </a:rPr>
              <a:t>where borrowers are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incentivized  through better rates </a:t>
            </a:r>
            <a:r>
              <a:rPr sz="1050" dirty="0">
                <a:latin typeface="Calibri"/>
                <a:cs typeface="Calibri"/>
              </a:rPr>
              <a:t>or </a:t>
            </a:r>
            <a:r>
              <a:rPr sz="1050" spc="-5" dirty="0">
                <a:latin typeface="Calibri"/>
                <a:cs typeface="Calibri"/>
              </a:rPr>
              <a:t>larger access </a:t>
            </a:r>
            <a:r>
              <a:rPr sz="1050" spc="-10" dirty="0">
                <a:latin typeface="Calibri"/>
                <a:cs typeface="Calibri"/>
              </a:rPr>
              <a:t>to  </a:t>
            </a:r>
            <a:r>
              <a:rPr sz="1050" spc="-5" dirty="0">
                <a:latin typeface="Calibri"/>
                <a:cs typeface="Calibri"/>
              </a:rPr>
              <a:t>capital to </a:t>
            </a:r>
            <a:r>
              <a:rPr sz="1050" dirty="0">
                <a:latin typeface="Calibri"/>
                <a:cs typeface="Calibri"/>
              </a:rPr>
              <a:t>meet </a:t>
            </a:r>
            <a:r>
              <a:rPr sz="1050" spc="-5" dirty="0">
                <a:latin typeface="Calibri"/>
                <a:cs typeface="Calibri"/>
              </a:rPr>
              <a:t>ambitious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sustainability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g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0" dirty="0">
                <a:latin typeface="Calibri"/>
                <a:cs typeface="Calibri"/>
              </a:rPr>
              <a:t>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876449" y="3921027"/>
            <a:ext cx="1804670" cy="1024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2630" marR="5080" indent="-306705" algn="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00A2A0"/>
                </a:solidFill>
                <a:latin typeface="Calibri"/>
                <a:cs typeface="Calibri"/>
              </a:rPr>
              <a:t>Index</a:t>
            </a:r>
            <a:r>
              <a:rPr sz="1050" b="1" spc="-15" dirty="0">
                <a:solidFill>
                  <a:srgbClr val="00A2A0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A2A0"/>
                </a:solidFill>
                <a:latin typeface="Calibri"/>
                <a:cs typeface="Calibri"/>
              </a:rPr>
              <a:t>Linked</a:t>
            </a:r>
            <a:r>
              <a:rPr sz="1050" b="1" spc="-20" dirty="0">
                <a:solidFill>
                  <a:srgbClr val="00A2A0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A2A0"/>
                </a:solidFill>
                <a:latin typeface="Calibri"/>
                <a:cs typeface="Calibri"/>
              </a:rPr>
              <a:t>Sustainable </a:t>
            </a:r>
            <a:r>
              <a:rPr sz="1050" b="1" dirty="0">
                <a:solidFill>
                  <a:srgbClr val="00A2A0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A2A0"/>
                </a:solidFill>
                <a:latin typeface="Calibri"/>
                <a:cs typeface="Calibri"/>
              </a:rPr>
              <a:t>Development</a:t>
            </a:r>
            <a:r>
              <a:rPr sz="1050" b="1" spc="-75" dirty="0">
                <a:solidFill>
                  <a:srgbClr val="00A2A0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A2A0"/>
                </a:solidFill>
                <a:latin typeface="Calibri"/>
                <a:cs typeface="Calibri"/>
              </a:rPr>
              <a:t>Bond</a:t>
            </a:r>
            <a:endParaRPr sz="1050">
              <a:latin typeface="Calibri"/>
              <a:cs typeface="Calibri"/>
            </a:endParaRPr>
          </a:p>
          <a:p>
            <a:pPr marL="12700" marR="5080" indent="175260" algn="r">
              <a:lnSpc>
                <a:spcPct val="100000"/>
              </a:lnSpc>
              <a:spcBef>
                <a:spcPts val="300"/>
              </a:spcBef>
            </a:pPr>
            <a:r>
              <a:rPr sz="1050" spc="-5" dirty="0">
                <a:latin typeface="Calibri"/>
                <a:cs typeface="Calibri"/>
              </a:rPr>
              <a:t>Provides investors access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to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  </a:t>
            </a:r>
            <a:r>
              <a:rPr sz="1050" spc="-5" dirty="0">
                <a:latin typeface="Calibri"/>
                <a:cs typeface="Calibri"/>
              </a:rPr>
              <a:t>sustainable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development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bond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and global equity index based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on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050" spc="-5" dirty="0">
                <a:latin typeface="Calibri"/>
                <a:cs typeface="Calibri"/>
              </a:rPr>
              <a:t>ESG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ratings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1047308" y="2633552"/>
            <a:ext cx="1569720" cy="9017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395"/>
              </a:spcBef>
            </a:pPr>
            <a:r>
              <a:rPr sz="1050" b="1" spc="-5" dirty="0">
                <a:solidFill>
                  <a:srgbClr val="009A44"/>
                </a:solidFill>
                <a:latin typeface="Calibri"/>
                <a:cs typeface="Calibri"/>
              </a:rPr>
              <a:t>Green</a:t>
            </a:r>
            <a:r>
              <a:rPr sz="1050" b="1" spc="-75" dirty="0">
                <a:solidFill>
                  <a:srgbClr val="009A44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9A44"/>
                </a:solidFill>
                <a:latin typeface="Calibri"/>
                <a:cs typeface="Calibri"/>
              </a:rPr>
              <a:t>Bond</a:t>
            </a:r>
            <a:endParaRPr sz="1050">
              <a:latin typeface="Calibri"/>
              <a:cs typeface="Calibri"/>
            </a:endParaRPr>
          </a:p>
          <a:p>
            <a:pPr marL="12700" marR="5080" indent="130810" algn="r">
              <a:lnSpc>
                <a:spcPct val="100000"/>
              </a:lnSpc>
              <a:spcBef>
                <a:spcPts val="300"/>
              </a:spcBef>
            </a:pPr>
            <a:r>
              <a:rPr sz="1050" spc="-5" dirty="0">
                <a:latin typeface="Calibri"/>
                <a:cs typeface="Calibri"/>
              </a:rPr>
              <a:t>Fixed-income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instruments </a:t>
            </a:r>
            <a:r>
              <a:rPr sz="1050" dirty="0">
                <a:latin typeface="Calibri"/>
                <a:cs typeface="Calibri"/>
              </a:rPr>
              <a:t> used </a:t>
            </a:r>
            <a:r>
              <a:rPr sz="1050" spc="-5" dirty="0">
                <a:latin typeface="Calibri"/>
                <a:cs typeface="Calibri"/>
              </a:rPr>
              <a:t>to </a:t>
            </a:r>
            <a:r>
              <a:rPr sz="1050" dirty="0">
                <a:latin typeface="Calibri"/>
                <a:cs typeface="Calibri"/>
              </a:rPr>
              <a:t>fund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products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that </a:t>
            </a:r>
            <a:r>
              <a:rPr sz="1050" dirty="0">
                <a:latin typeface="Calibri"/>
                <a:cs typeface="Calibri"/>
              </a:rPr>
              <a:t> have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positive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environmental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and </a:t>
            </a:r>
            <a:r>
              <a:rPr sz="1050" dirty="0">
                <a:latin typeface="Calibri"/>
                <a:cs typeface="Calibri"/>
              </a:rPr>
              <a:t>/ or </a:t>
            </a:r>
            <a:r>
              <a:rPr sz="1050" spc="-5" dirty="0">
                <a:latin typeface="Calibri"/>
                <a:cs typeface="Calibri"/>
              </a:rPr>
              <a:t>climate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benefits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2" name="object 21"/>
          <p:cNvSpPr txBox="1"/>
          <p:nvPr/>
        </p:nvSpPr>
        <p:spPr>
          <a:xfrm>
            <a:off x="4256293" y="3669657"/>
            <a:ext cx="10553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338D"/>
                </a:solidFill>
                <a:latin typeface="KPMG Extralight"/>
                <a:cs typeface="KPMG Extralight"/>
              </a:rPr>
              <a:t>Sust</a:t>
            </a:r>
            <a:r>
              <a:rPr sz="2800" b="0" dirty="0">
                <a:solidFill>
                  <a:srgbClr val="00338D"/>
                </a:solidFill>
                <a:latin typeface="KPMG Extralight"/>
                <a:cs typeface="KPMG Extralight"/>
              </a:rPr>
              <a:t>a</a:t>
            </a:r>
            <a:r>
              <a:rPr sz="2800" b="0" spc="-10" dirty="0">
                <a:solidFill>
                  <a:srgbClr val="00338D"/>
                </a:solidFill>
                <a:latin typeface="KPMG Extralight"/>
                <a:cs typeface="KPMG Extralight"/>
              </a:rPr>
              <a:t>in</a:t>
            </a:r>
            <a:r>
              <a:rPr sz="2800" b="0" dirty="0">
                <a:solidFill>
                  <a:srgbClr val="00338D"/>
                </a:solidFill>
                <a:latin typeface="KPMG Extralight"/>
                <a:cs typeface="KPMG Extralight"/>
              </a:rPr>
              <a:t>a</a:t>
            </a:r>
            <a:r>
              <a:rPr sz="2800" b="0" spc="-10" dirty="0">
                <a:solidFill>
                  <a:srgbClr val="00338D"/>
                </a:solidFill>
                <a:latin typeface="KPMG Extralight"/>
                <a:cs typeface="KPMG Extralight"/>
              </a:rPr>
              <a:t>ble  Finance</a:t>
            </a:r>
            <a:endParaRPr sz="2800">
              <a:latin typeface="KPMG Extralight"/>
              <a:cs typeface="KPMG Extralight"/>
            </a:endParaRPr>
          </a:p>
        </p:txBody>
      </p:sp>
      <p:sp>
        <p:nvSpPr>
          <p:cNvPr id="33" name="object 22"/>
          <p:cNvSpPr txBox="1"/>
          <p:nvPr/>
        </p:nvSpPr>
        <p:spPr>
          <a:xfrm>
            <a:off x="654050" y="956124"/>
            <a:ext cx="103320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 G20 </a:t>
            </a:r>
            <a:r>
              <a:rPr sz="1200" spc="-5" dirty="0">
                <a:latin typeface="Arial"/>
                <a:cs typeface="Arial"/>
              </a:rPr>
              <a:t>estimates </a:t>
            </a:r>
            <a:r>
              <a:rPr sz="1200" dirty="0">
                <a:latin typeface="Arial"/>
                <a:cs typeface="Arial"/>
              </a:rPr>
              <a:t>that </a:t>
            </a:r>
            <a:r>
              <a:rPr sz="1200" spc="-5" dirty="0">
                <a:latin typeface="Arial"/>
                <a:cs typeface="Arial"/>
              </a:rPr>
              <a:t>global investments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US$90 trillion would </a:t>
            </a:r>
            <a:r>
              <a:rPr sz="1200" dirty="0">
                <a:latin typeface="Arial"/>
                <a:cs typeface="Arial"/>
              </a:rPr>
              <a:t>be </a:t>
            </a:r>
            <a:r>
              <a:rPr sz="1200" spc="-5" dirty="0">
                <a:latin typeface="Arial"/>
                <a:cs typeface="Arial"/>
              </a:rPr>
              <a:t>required over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next </a:t>
            </a:r>
            <a:r>
              <a:rPr sz="1200" dirty="0">
                <a:latin typeface="Arial"/>
                <a:cs typeface="Arial"/>
              </a:rPr>
              <a:t>15 </a:t>
            </a:r>
            <a:r>
              <a:rPr sz="1200" spc="-5" dirty="0">
                <a:latin typeface="Arial"/>
                <a:cs typeface="Arial"/>
              </a:rPr>
              <a:t>years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achieve global sustainable development </a:t>
            </a:r>
            <a:r>
              <a:rPr sz="1200" dirty="0">
                <a:latin typeface="Arial"/>
                <a:cs typeface="Arial"/>
              </a:rPr>
              <a:t>and  </a:t>
            </a:r>
            <a:r>
              <a:rPr sz="1200" spc="-5" dirty="0">
                <a:latin typeface="Arial"/>
                <a:cs typeface="Arial"/>
              </a:rPr>
              <a:t>climate objectives. </a:t>
            </a:r>
            <a:r>
              <a:rPr sz="1200" dirty="0">
                <a:latin typeface="Arial"/>
                <a:cs typeface="Arial"/>
              </a:rPr>
              <a:t>It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now </a:t>
            </a:r>
            <a:r>
              <a:rPr sz="1200" spc="-5" dirty="0">
                <a:latin typeface="Arial"/>
                <a:cs typeface="Arial"/>
              </a:rPr>
              <a:t>globally accepted </a:t>
            </a:r>
            <a:r>
              <a:rPr sz="1200" dirty="0">
                <a:latin typeface="Arial"/>
                <a:cs typeface="Arial"/>
              </a:rPr>
              <a:t>that to </a:t>
            </a:r>
            <a:r>
              <a:rPr sz="1200" spc="-5" dirty="0">
                <a:latin typeface="Arial"/>
                <a:cs typeface="Arial"/>
              </a:rPr>
              <a:t>enable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transition </a:t>
            </a:r>
            <a:r>
              <a:rPr sz="1200" dirty="0">
                <a:latin typeface="Arial"/>
                <a:cs typeface="Arial"/>
              </a:rPr>
              <a:t>to a </a:t>
            </a:r>
            <a:r>
              <a:rPr sz="1200" spc="-5" dirty="0">
                <a:latin typeface="Arial"/>
                <a:cs typeface="Arial"/>
              </a:rPr>
              <a:t>zero-carbon </a:t>
            </a:r>
            <a:r>
              <a:rPr sz="1200" dirty="0">
                <a:latin typeface="Arial"/>
                <a:cs typeface="Arial"/>
              </a:rPr>
              <a:t>future, a mix of </a:t>
            </a:r>
            <a:r>
              <a:rPr sz="1200" spc="-5" dirty="0">
                <a:latin typeface="Arial"/>
                <a:cs typeface="Arial"/>
              </a:rPr>
              <a:t>public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private sector capital </a:t>
            </a:r>
            <a:r>
              <a:rPr sz="1200" spc="-10" dirty="0">
                <a:latin typeface="Arial"/>
                <a:cs typeface="Arial"/>
              </a:rPr>
              <a:t>will </a:t>
            </a:r>
            <a:r>
              <a:rPr sz="1200" dirty="0">
                <a:latin typeface="Arial"/>
                <a:cs typeface="Arial"/>
              </a:rPr>
              <a:t>be </a:t>
            </a:r>
            <a:r>
              <a:rPr sz="1200" spc="-5" dirty="0">
                <a:latin typeface="Arial"/>
                <a:cs typeface="Arial"/>
              </a:rPr>
              <a:t>required,  </a:t>
            </a:r>
            <a:r>
              <a:rPr sz="1200" dirty="0">
                <a:latin typeface="Arial"/>
                <a:cs typeface="Arial"/>
              </a:rPr>
              <a:t>and that </a:t>
            </a:r>
            <a:r>
              <a:rPr sz="1200" spc="-5" dirty="0">
                <a:latin typeface="Arial"/>
                <a:cs typeface="Arial"/>
              </a:rPr>
              <a:t>public sector alone </a:t>
            </a:r>
            <a:r>
              <a:rPr sz="1200" dirty="0">
                <a:latin typeface="Arial"/>
                <a:cs typeface="Arial"/>
              </a:rPr>
              <a:t>may not be </a:t>
            </a:r>
            <a:r>
              <a:rPr sz="1200" spc="-5" dirty="0">
                <a:latin typeface="Arial"/>
                <a:cs typeface="Arial"/>
              </a:rPr>
              <a:t>able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cover this cost. Sustainable finance products </a:t>
            </a:r>
            <a:r>
              <a:rPr sz="1200" dirty="0">
                <a:latin typeface="Arial"/>
                <a:cs typeface="Arial"/>
              </a:rPr>
              <a:t>span a </a:t>
            </a:r>
            <a:r>
              <a:rPr sz="1200" spc="-5" dirty="0">
                <a:latin typeface="Arial"/>
                <a:cs typeface="Arial"/>
              </a:rPr>
              <a:t>variety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industries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instrument types. </a:t>
            </a:r>
            <a:r>
              <a:rPr sz="1200" dirty="0">
                <a:latin typeface="Arial"/>
                <a:cs typeface="Arial"/>
              </a:rPr>
              <a:t>The items  </a:t>
            </a:r>
            <a:r>
              <a:rPr sz="1200" spc="-5" dirty="0">
                <a:latin typeface="Arial"/>
                <a:cs typeface="Arial"/>
              </a:rPr>
              <a:t>below </a:t>
            </a:r>
            <a:r>
              <a:rPr sz="1200" dirty="0">
                <a:latin typeface="Arial"/>
                <a:cs typeface="Arial"/>
              </a:rPr>
              <a:t>show a </a:t>
            </a:r>
            <a:r>
              <a:rPr sz="1200" spc="-5" dirty="0">
                <a:latin typeface="Arial"/>
                <a:cs typeface="Arial"/>
              </a:rPr>
              <a:t>non-exhaustive list </a:t>
            </a:r>
            <a:r>
              <a:rPr sz="1200" dirty="0">
                <a:latin typeface="Arial"/>
                <a:cs typeface="Arial"/>
              </a:rPr>
              <a:t>of sample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products.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23"/>
          <p:cNvSpPr/>
          <p:nvPr/>
        </p:nvSpPr>
        <p:spPr>
          <a:xfrm>
            <a:off x="8875345" y="2847981"/>
            <a:ext cx="2342515" cy="2202180"/>
          </a:xfrm>
          <a:custGeom>
            <a:avLst/>
            <a:gdLst/>
            <a:ahLst/>
            <a:cxnLst/>
            <a:rect l="l" t="t" r="r" b="b"/>
            <a:pathLst>
              <a:path w="2342515" h="2202179">
                <a:moveTo>
                  <a:pt x="2160587" y="0"/>
                </a:moveTo>
                <a:lnTo>
                  <a:pt x="0" y="187109"/>
                </a:lnTo>
                <a:lnTo>
                  <a:pt x="152590" y="1949145"/>
                </a:lnTo>
                <a:lnTo>
                  <a:pt x="1144016" y="2201900"/>
                </a:lnTo>
                <a:lnTo>
                  <a:pt x="2342286" y="2098128"/>
                </a:lnTo>
                <a:lnTo>
                  <a:pt x="2160587" y="0"/>
                </a:lnTo>
                <a:close/>
              </a:path>
            </a:pathLst>
          </a:custGeom>
          <a:solidFill>
            <a:srgbClr val="FFD2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24"/>
          <p:cNvSpPr/>
          <p:nvPr/>
        </p:nvSpPr>
        <p:spPr>
          <a:xfrm>
            <a:off x="9010346" y="4633089"/>
            <a:ext cx="1056005" cy="417195"/>
          </a:xfrm>
          <a:custGeom>
            <a:avLst/>
            <a:gdLst/>
            <a:ahLst/>
            <a:cxnLst/>
            <a:rect l="l" t="t" r="r" b="b"/>
            <a:pathLst>
              <a:path w="1056004" h="417195">
                <a:moveTo>
                  <a:pt x="990257" y="0"/>
                </a:moveTo>
                <a:lnTo>
                  <a:pt x="0" y="155892"/>
                </a:lnTo>
                <a:lnTo>
                  <a:pt x="1055916" y="417029"/>
                </a:lnTo>
                <a:lnTo>
                  <a:pt x="990257" y="0"/>
                </a:lnTo>
                <a:close/>
              </a:path>
            </a:pathLst>
          </a:custGeom>
          <a:solidFill>
            <a:srgbClr val="A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10728491" y="2883785"/>
            <a:ext cx="123034" cy="206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10717499" y="2619793"/>
            <a:ext cx="335280" cy="362585"/>
          </a:xfrm>
          <a:custGeom>
            <a:avLst/>
            <a:gdLst/>
            <a:ahLst/>
            <a:cxnLst/>
            <a:rect l="l" t="t" r="r" b="b"/>
            <a:pathLst>
              <a:path w="335279" h="362585">
                <a:moveTo>
                  <a:pt x="165871" y="0"/>
                </a:moveTo>
                <a:lnTo>
                  <a:pt x="123604" y="4515"/>
                </a:lnTo>
                <a:lnTo>
                  <a:pt x="83937" y="20352"/>
                </a:lnTo>
                <a:lnTo>
                  <a:pt x="49051" y="46969"/>
                </a:lnTo>
                <a:lnTo>
                  <a:pt x="21126" y="83825"/>
                </a:lnTo>
                <a:lnTo>
                  <a:pt x="4843" y="128415"/>
                </a:lnTo>
                <a:lnTo>
                  <a:pt x="0" y="174998"/>
                </a:lnTo>
                <a:lnTo>
                  <a:pt x="6002" y="221188"/>
                </a:lnTo>
                <a:lnTo>
                  <a:pt x="22259" y="264602"/>
                </a:lnTo>
                <a:lnTo>
                  <a:pt x="48177" y="302853"/>
                </a:lnTo>
                <a:lnTo>
                  <a:pt x="83166" y="333558"/>
                </a:lnTo>
                <a:lnTo>
                  <a:pt x="125357" y="354147"/>
                </a:lnTo>
                <a:lnTo>
                  <a:pt x="168803" y="361996"/>
                </a:lnTo>
                <a:lnTo>
                  <a:pt x="211323" y="357647"/>
                </a:lnTo>
                <a:lnTo>
                  <a:pt x="250737" y="341641"/>
                </a:lnTo>
                <a:lnTo>
                  <a:pt x="284864" y="314520"/>
                </a:lnTo>
                <a:lnTo>
                  <a:pt x="311524" y="276827"/>
                </a:lnTo>
                <a:lnTo>
                  <a:pt x="329067" y="233074"/>
                </a:lnTo>
                <a:lnTo>
                  <a:pt x="334666" y="186995"/>
                </a:lnTo>
                <a:lnTo>
                  <a:pt x="328915" y="140974"/>
                </a:lnTo>
                <a:lnTo>
                  <a:pt x="312407" y="97394"/>
                </a:lnTo>
                <a:lnTo>
                  <a:pt x="285733" y="58640"/>
                </a:lnTo>
                <a:lnTo>
                  <a:pt x="249485" y="27094"/>
                </a:lnTo>
                <a:lnTo>
                  <a:pt x="208558" y="7346"/>
                </a:lnTo>
                <a:lnTo>
                  <a:pt x="165871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10780827" y="2610474"/>
            <a:ext cx="256540" cy="242570"/>
          </a:xfrm>
          <a:custGeom>
            <a:avLst/>
            <a:gdLst/>
            <a:ahLst/>
            <a:cxnLst/>
            <a:rect l="l" t="t" r="r" b="b"/>
            <a:pathLst>
              <a:path w="256540" h="242569">
                <a:moveTo>
                  <a:pt x="71482" y="355"/>
                </a:moveTo>
                <a:lnTo>
                  <a:pt x="19222" y="13335"/>
                </a:lnTo>
                <a:lnTo>
                  <a:pt x="15119" y="17119"/>
                </a:lnTo>
                <a:lnTo>
                  <a:pt x="815" y="60800"/>
                </a:lnTo>
                <a:lnTo>
                  <a:pt x="0" y="106164"/>
                </a:lnTo>
                <a:lnTo>
                  <a:pt x="11610" y="149900"/>
                </a:lnTo>
                <a:lnTo>
                  <a:pt x="34581" y="188696"/>
                </a:lnTo>
                <a:lnTo>
                  <a:pt x="67850" y="219240"/>
                </a:lnTo>
                <a:lnTo>
                  <a:pt x="109237" y="238119"/>
                </a:lnTo>
                <a:lnTo>
                  <a:pt x="151694" y="242296"/>
                </a:lnTo>
                <a:lnTo>
                  <a:pt x="192285" y="232632"/>
                </a:lnTo>
                <a:lnTo>
                  <a:pt x="228078" y="209987"/>
                </a:lnTo>
                <a:lnTo>
                  <a:pt x="256140" y="175221"/>
                </a:lnTo>
                <a:lnTo>
                  <a:pt x="252914" y="162229"/>
                </a:lnTo>
                <a:lnTo>
                  <a:pt x="254641" y="159042"/>
                </a:lnTo>
                <a:lnTo>
                  <a:pt x="245599" y="122656"/>
                </a:lnTo>
                <a:lnTo>
                  <a:pt x="242576" y="120650"/>
                </a:lnTo>
                <a:lnTo>
                  <a:pt x="238703" y="105054"/>
                </a:lnTo>
                <a:lnTo>
                  <a:pt x="235693" y="103047"/>
                </a:lnTo>
                <a:lnTo>
                  <a:pt x="234398" y="97853"/>
                </a:lnTo>
                <a:lnTo>
                  <a:pt x="231375" y="95834"/>
                </a:lnTo>
                <a:lnTo>
                  <a:pt x="230080" y="90639"/>
                </a:lnTo>
                <a:lnTo>
                  <a:pt x="226422" y="86029"/>
                </a:lnTo>
                <a:lnTo>
                  <a:pt x="225127" y="80835"/>
                </a:lnTo>
                <a:lnTo>
                  <a:pt x="222104" y="78828"/>
                </a:lnTo>
                <a:lnTo>
                  <a:pt x="221456" y="76225"/>
                </a:lnTo>
                <a:lnTo>
                  <a:pt x="218434" y="74218"/>
                </a:lnTo>
                <a:lnTo>
                  <a:pt x="217799" y="71615"/>
                </a:lnTo>
                <a:lnTo>
                  <a:pt x="214776" y="69608"/>
                </a:lnTo>
                <a:lnTo>
                  <a:pt x="214128" y="67017"/>
                </a:lnTo>
                <a:lnTo>
                  <a:pt x="211106" y="64998"/>
                </a:lnTo>
                <a:lnTo>
                  <a:pt x="210458" y="62407"/>
                </a:lnTo>
                <a:lnTo>
                  <a:pt x="207436" y="60401"/>
                </a:lnTo>
                <a:lnTo>
                  <a:pt x="206943" y="58381"/>
                </a:lnTo>
                <a:lnTo>
                  <a:pt x="204413" y="58381"/>
                </a:lnTo>
                <a:lnTo>
                  <a:pt x="203778" y="55791"/>
                </a:lnTo>
                <a:lnTo>
                  <a:pt x="197733" y="51765"/>
                </a:lnTo>
                <a:lnTo>
                  <a:pt x="197085" y="49174"/>
                </a:lnTo>
                <a:lnTo>
                  <a:pt x="194062" y="47167"/>
                </a:lnTo>
                <a:lnTo>
                  <a:pt x="193415" y="44564"/>
                </a:lnTo>
                <a:lnTo>
                  <a:pt x="184360" y="38531"/>
                </a:lnTo>
                <a:lnTo>
                  <a:pt x="183712" y="35941"/>
                </a:lnTo>
                <a:lnTo>
                  <a:pt x="169490" y="26479"/>
                </a:lnTo>
                <a:lnTo>
                  <a:pt x="166237" y="26479"/>
                </a:lnTo>
                <a:lnTo>
                  <a:pt x="160192" y="22466"/>
                </a:lnTo>
                <a:lnTo>
                  <a:pt x="159692" y="20459"/>
                </a:lnTo>
                <a:lnTo>
                  <a:pt x="157169" y="20459"/>
                </a:lnTo>
                <a:lnTo>
                  <a:pt x="155026" y="19037"/>
                </a:lnTo>
                <a:lnTo>
                  <a:pt x="151771" y="19037"/>
                </a:lnTo>
                <a:lnTo>
                  <a:pt x="151272" y="17030"/>
                </a:lnTo>
                <a:lnTo>
                  <a:pt x="148749" y="17030"/>
                </a:lnTo>
                <a:lnTo>
                  <a:pt x="148259" y="15024"/>
                </a:lnTo>
                <a:lnTo>
                  <a:pt x="145739" y="15024"/>
                </a:lnTo>
                <a:lnTo>
                  <a:pt x="140590" y="11595"/>
                </a:lnTo>
                <a:lnTo>
                  <a:pt x="137319" y="11595"/>
                </a:lnTo>
                <a:lnTo>
                  <a:pt x="133047" y="8750"/>
                </a:lnTo>
                <a:lnTo>
                  <a:pt x="126524" y="8750"/>
                </a:lnTo>
                <a:lnTo>
                  <a:pt x="124400" y="7340"/>
                </a:lnTo>
                <a:lnTo>
                  <a:pt x="121126" y="7340"/>
                </a:lnTo>
                <a:lnTo>
                  <a:pt x="116855" y="4495"/>
                </a:lnTo>
                <a:lnTo>
                  <a:pt x="110331" y="4495"/>
                </a:lnTo>
                <a:lnTo>
                  <a:pt x="109093" y="3670"/>
                </a:lnTo>
                <a:lnTo>
                  <a:pt x="102572" y="3670"/>
                </a:lnTo>
                <a:lnTo>
                  <a:pt x="100601" y="2362"/>
                </a:lnTo>
                <a:lnTo>
                  <a:pt x="74505" y="2362"/>
                </a:lnTo>
                <a:lnTo>
                  <a:pt x="71482" y="355"/>
                </a:lnTo>
                <a:close/>
              </a:path>
              <a:path w="256540" h="242569">
                <a:moveTo>
                  <a:pt x="206801" y="57797"/>
                </a:moveTo>
                <a:lnTo>
                  <a:pt x="204413" y="58381"/>
                </a:lnTo>
                <a:lnTo>
                  <a:pt x="206943" y="58381"/>
                </a:lnTo>
                <a:lnTo>
                  <a:pt x="206801" y="57797"/>
                </a:lnTo>
                <a:close/>
              </a:path>
              <a:path w="256540" h="242569">
                <a:moveTo>
                  <a:pt x="168612" y="25895"/>
                </a:moveTo>
                <a:lnTo>
                  <a:pt x="166237" y="26479"/>
                </a:lnTo>
                <a:lnTo>
                  <a:pt x="169490" y="26479"/>
                </a:lnTo>
                <a:lnTo>
                  <a:pt x="168612" y="25895"/>
                </a:lnTo>
                <a:close/>
              </a:path>
              <a:path w="256540" h="242569">
                <a:moveTo>
                  <a:pt x="159544" y="19862"/>
                </a:moveTo>
                <a:lnTo>
                  <a:pt x="157169" y="20459"/>
                </a:lnTo>
                <a:lnTo>
                  <a:pt x="159692" y="20459"/>
                </a:lnTo>
                <a:lnTo>
                  <a:pt x="159544" y="19862"/>
                </a:lnTo>
                <a:close/>
              </a:path>
              <a:path w="256540" h="242569">
                <a:moveTo>
                  <a:pt x="154146" y="18453"/>
                </a:moveTo>
                <a:lnTo>
                  <a:pt x="151771" y="19037"/>
                </a:lnTo>
                <a:lnTo>
                  <a:pt x="155026" y="19037"/>
                </a:lnTo>
                <a:lnTo>
                  <a:pt x="154146" y="18453"/>
                </a:lnTo>
                <a:close/>
              </a:path>
              <a:path w="256540" h="242569">
                <a:moveTo>
                  <a:pt x="151124" y="16433"/>
                </a:moveTo>
                <a:lnTo>
                  <a:pt x="148749" y="17030"/>
                </a:lnTo>
                <a:lnTo>
                  <a:pt x="151272" y="17030"/>
                </a:lnTo>
                <a:lnTo>
                  <a:pt x="151124" y="16433"/>
                </a:lnTo>
                <a:close/>
              </a:path>
              <a:path w="256540" h="242569">
                <a:moveTo>
                  <a:pt x="148114" y="14427"/>
                </a:moveTo>
                <a:lnTo>
                  <a:pt x="145739" y="15024"/>
                </a:lnTo>
                <a:lnTo>
                  <a:pt x="148259" y="15024"/>
                </a:lnTo>
                <a:lnTo>
                  <a:pt x="148114" y="14427"/>
                </a:lnTo>
                <a:close/>
              </a:path>
              <a:path w="256540" h="242569">
                <a:moveTo>
                  <a:pt x="139694" y="10998"/>
                </a:moveTo>
                <a:lnTo>
                  <a:pt x="137319" y="11595"/>
                </a:lnTo>
                <a:lnTo>
                  <a:pt x="140590" y="11595"/>
                </a:lnTo>
                <a:lnTo>
                  <a:pt x="139694" y="10998"/>
                </a:lnTo>
                <a:close/>
              </a:path>
              <a:path w="256540" h="242569">
                <a:moveTo>
                  <a:pt x="131274" y="7569"/>
                </a:moveTo>
                <a:lnTo>
                  <a:pt x="126524" y="8750"/>
                </a:lnTo>
                <a:lnTo>
                  <a:pt x="133047" y="8750"/>
                </a:lnTo>
                <a:lnTo>
                  <a:pt x="131274" y="7569"/>
                </a:lnTo>
                <a:close/>
              </a:path>
              <a:path w="256540" h="242569">
                <a:moveTo>
                  <a:pt x="123501" y="6743"/>
                </a:moveTo>
                <a:lnTo>
                  <a:pt x="121126" y="7340"/>
                </a:lnTo>
                <a:lnTo>
                  <a:pt x="124400" y="7340"/>
                </a:lnTo>
                <a:lnTo>
                  <a:pt x="123501" y="6743"/>
                </a:lnTo>
                <a:close/>
              </a:path>
              <a:path w="256540" h="242569">
                <a:moveTo>
                  <a:pt x="115081" y="3314"/>
                </a:moveTo>
                <a:lnTo>
                  <a:pt x="110331" y="4495"/>
                </a:lnTo>
                <a:lnTo>
                  <a:pt x="116855" y="4495"/>
                </a:lnTo>
                <a:lnTo>
                  <a:pt x="115081" y="3314"/>
                </a:lnTo>
                <a:close/>
              </a:path>
              <a:path w="256540" h="242569">
                <a:moveTo>
                  <a:pt x="107321" y="2489"/>
                </a:moveTo>
                <a:lnTo>
                  <a:pt x="102572" y="3670"/>
                </a:lnTo>
                <a:lnTo>
                  <a:pt x="109093" y="3670"/>
                </a:lnTo>
                <a:lnTo>
                  <a:pt x="107321" y="2489"/>
                </a:lnTo>
                <a:close/>
              </a:path>
              <a:path w="256540" h="242569">
                <a:moveTo>
                  <a:pt x="84004" y="0"/>
                </a:moveTo>
                <a:lnTo>
                  <a:pt x="74505" y="2362"/>
                </a:lnTo>
                <a:lnTo>
                  <a:pt x="100601" y="2362"/>
                </a:lnTo>
                <a:lnTo>
                  <a:pt x="100429" y="2247"/>
                </a:lnTo>
                <a:lnTo>
                  <a:pt x="97174" y="2247"/>
                </a:lnTo>
                <a:lnTo>
                  <a:pt x="96811" y="2006"/>
                </a:lnTo>
                <a:lnTo>
                  <a:pt x="87027" y="2006"/>
                </a:lnTo>
                <a:lnTo>
                  <a:pt x="84004" y="0"/>
                </a:lnTo>
                <a:close/>
              </a:path>
              <a:path w="256540" h="242569">
                <a:moveTo>
                  <a:pt x="99549" y="1663"/>
                </a:moveTo>
                <a:lnTo>
                  <a:pt x="97174" y="2247"/>
                </a:lnTo>
                <a:lnTo>
                  <a:pt x="100429" y="2247"/>
                </a:lnTo>
                <a:lnTo>
                  <a:pt x="99549" y="1663"/>
                </a:lnTo>
                <a:close/>
              </a:path>
              <a:path w="256540" h="242569">
                <a:moveTo>
                  <a:pt x="94152" y="241"/>
                </a:moveTo>
                <a:lnTo>
                  <a:pt x="87027" y="2006"/>
                </a:lnTo>
                <a:lnTo>
                  <a:pt x="96811" y="2006"/>
                </a:lnTo>
                <a:lnTo>
                  <a:pt x="94152" y="241"/>
                </a:lnTo>
                <a:close/>
              </a:path>
            </a:pathLst>
          </a:custGeom>
          <a:solidFill>
            <a:srgbClr val="361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8"/>
          <p:cNvSpPr/>
          <p:nvPr/>
        </p:nvSpPr>
        <p:spPr>
          <a:xfrm>
            <a:off x="10803817" y="2538167"/>
            <a:ext cx="278130" cy="298450"/>
          </a:xfrm>
          <a:custGeom>
            <a:avLst/>
            <a:gdLst/>
            <a:ahLst/>
            <a:cxnLst/>
            <a:rect l="l" t="t" r="r" b="b"/>
            <a:pathLst>
              <a:path w="278129" h="298450">
                <a:moveTo>
                  <a:pt x="123788" y="0"/>
                </a:moveTo>
                <a:lnTo>
                  <a:pt x="82372" y="10286"/>
                </a:lnTo>
                <a:lnTo>
                  <a:pt x="45973" y="33915"/>
                </a:lnTo>
                <a:lnTo>
                  <a:pt x="17800" y="70092"/>
                </a:lnTo>
                <a:lnTo>
                  <a:pt x="1990" y="114235"/>
                </a:lnTo>
                <a:lnTo>
                  <a:pt x="0" y="160115"/>
                </a:lnTo>
                <a:lnTo>
                  <a:pt x="11022" y="204486"/>
                </a:lnTo>
                <a:lnTo>
                  <a:pt x="34252" y="244102"/>
                </a:lnTo>
                <a:lnTo>
                  <a:pt x="68879" y="275718"/>
                </a:lnTo>
                <a:lnTo>
                  <a:pt x="110701" y="294507"/>
                </a:lnTo>
                <a:lnTo>
                  <a:pt x="153925" y="298358"/>
                </a:lnTo>
                <a:lnTo>
                  <a:pt x="195341" y="288068"/>
                </a:lnTo>
                <a:lnTo>
                  <a:pt x="231740" y="264436"/>
                </a:lnTo>
                <a:lnTo>
                  <a:pt x="259913" y="228258"/>
                </a:lnTo>
                <a:lnTo>
                  <a:pt x="275723" y="184120"/>
                </a:lnTo>
                <a:lnTo>
                  <a:pt x="277713" y="138241"/>
                </a:lnTo>
                <a:lnTo>
                  <a:pt x="266690" y="93870"/>
                </a:lnTo>
                <a:lnTo>
                  <a:pt x="243461" y="54255"/>
                </a:lnTo>
                <a:lnTo>
                  <a:pt x="208833" y="22645"/>
                </a:lnTo>
                <a:lnTo>
                  <a:pt x="167012" y="3854"/>
                </a:lnTo>
                <a:lnTo>
                  <a:pt x="123788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"/>
          <p:cNvSpPr/>
          <p:nvPr/>
        </p:nvSpPr>
        <p:spPr>
          <a:xfrm>
            <a:off x="9074601" y="3129955"/>
            <a:ext cx="1864779" cy="1403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0"/>
          <p:cNvSpPr/>
          <p:nvPr/>
        </p:nvSpPr>
        <p:spPr>
          <a:xfrm>
            <a:off x="9188732" y="4570622"/>
            <a:ext cx="675005" cy="128905"/>
          </a:xfrm>
          <a:custGeom>
            <a:avLst/>
            <a:gdLst/>
            <a:ahLst/>
            <a:cxnLst/>
            <a:rect l="l" t="t" r="r" b="b"/>
            <a:pathLst>
              <a:path w="675004" h="128904">
                <a:moveTo>
                  <a:pt x="38252" y="52463"/>
                </a:moveTo>
                <a:lnTo>
                  <a:pt x="711" y="79349"/>
                </a:lnTo>
                <a:lnTo>
                  <a:pt x="0" y="86309"/>
                </a:lnTo>
                <a:lnTo>
                  <a:pt x="685" y="94132"/>
                </a:lnTo>
                <a:lnTo>
                  <a:pt x="23256" y="127588"/>
                </a:lnTo>
                <a:lnTo>
                  <a:pt x="29755" y="128861"/>
                </a:lnTo>
                <a:lnTo>
                  <a:pt x="36880" y="128854"/>
                </a:lnTo>
                <a:lnTo>
                  <a:pt x="44792" y="128168"/>
                </a:lnTo>
                <a:lnTo>
                  <a:pt x="51257" y="125247"/>
                </a:lnTo>
                <a:lnTo>
                  <a:pt x="57038" y="119291"/>
                </a:lnTo>
                <a:lnTo>
                  <a:pt x="29870" y="119291"/>
                </a:lnTo>
                <a:lnTo>
                  <a:pt x="24815" y="117513"/>
                </a:lnTo>
                <a:lnTo>
                  <a:pt x="16586" y="109334"/>
                </a:lnTo>
                <a:lnTo>
                  <a:pt x="14109" y="102425"/>
                </a:lnTo>
                <a:lnTo>
                  <a:pt x="12433" y="83096"/>
                </a:lnTo>
                <a:lnTo>
                  <a:pt x="13766" y="75920"/>
                </a:lnTo>
                <a:lnTo>
                  <a:pt x="20726" y="66382"/>
                </a:lnTo>
                <a:lnTo>
                  <a:pt x="25565" y="63728"/>
                </a:lnTo>
                <a:lnTo>
                  <a:pt x="35839" y="62839"/>
                </a:lnTo>
                <a:lnTo>
                  <a:pt x="56838" y="62839"/>
                </a:lnTo>
                <a:lnTo>
                  <a:pt x="55562" y="60985"/>
                </a:lnTo>
                <a:lnTo>
                  <a:pt x="44869" y="53898"/>
                </a:lnTo>
                <a:lnTo>
                  <a:pt x="38252" y="52463"/>
                </a:lnTo>
                <a:close/>
              </a:path>
              <a:path w="675004" h="128904">
                <a:moveTo>
                  <a:pt x="52514" y="99123"/>
                </a:moveTo>
                <a:lnTo>
                  <a:pt x="29870" y="119291"/>
                </a:lnTo>
                <a:lnTo>
                  <a:pt x="57038" y="119291"/>
                </a:lnTo>
                <a:lnTo>
                  <a:pt x="61315" y="114884"/>
                </a:lnTo>
                <a:lnTo>
                  <a:pt x="64122" y="108077"/>
                </a:lnTo>
                <a:lnTo>
                  <a:pt x="64719" y="99644"/>
                </a:lnTo>
                <a:lnTo>
                  <a:pt x="52514" y="99123"/>
                </a:lnTo>
                <a:close/>
              </a:path>
              <a:path w="675004" h="128904">
                <a:moveTo>
                  <a:pt x="56838" y="62839"/>
                </a:moveTo>
                <a:lnTo>
                  <a:pt x="35839" y="62839"/>
                </a:lnTo>
                <a:lnTo>
                  <a:pt x="39433" y="63766"/>
                </a:lnTo>
                <a:lnTo>
                  <a:pt x="45631" y="68173"/>
                </a:lnTo>
                <a:lnTo>
                  <a:pt x="47955" y="71666"/>
                </a:lnTo>
                <a:lnTo>
                  <a:pt x="49517" y="76428"/>
                </a:lnTo>
                <a:lnTo>
                  <a:pt x="61290" y="73558"/>
                </a:lnTo>
                <a:lnTo>
                  <a:pt x="59258" y="66357"/>
                </a:lnTo>
                <a:lnTo>
                  <a:pt x="56838" y="62839"/>
                </a:lnTo>
                <a:close/>
              </a:path>
              <a:path w="675004" h="128904">
                <a:moveTo>
                  <a:pt x="107547" y="47073"/>
                </a:moveTo>
                <a:lnTo>
                  <a:pt x="70959" y="70124"/>
                </a:lnTo>
                <a:lnTo>
                  <a:pt x="69684" y="87884"/>
                </a:lnTo>
                <a:lnTo>
                  <a:pt x="71016" y="96468"/>
                </a:lnTo>
                <a:lnTo>
                  <a:pt x="99630" y="122812"/>
                </a:lnTo>
                <a:lnTo>
                  <a:pt x="106921" y="122796"/>
                </a:lnTo>
                <a:lnTo>
                  <a:pt x="113245" y="122250"/>
                </a:lnTo>
                <a:lnTo>
                  <a:pt x="118948" y="120256"/>
                </a:lnTo>
                <a:lnTo>
                  <a:pt x="129120" y="113423"/>
                </a:lnTo>
                <a:lnTo>
                  <a:pt x="129278" y="113233"/>
                </a:lnTo>
                <a:lnTo>
                  <a:pt x="99910" y="113233"/>
                </a:lnTo>
                <a:lnTo>
                  <a:pt x="94614" y="111366"/>
                </a:lnTo>
                <a:lnTo>
                  <a:pt x="85724" y="102831"/>
                </a:lnTo>
                <a:lnTo>
                  <a:pt x="83108" y="96062"/>
                </a:lnTo>
                <a:lnTo>
                  <a:pt x="81495" y="77508"/>
                </a:lnTo>
                <a:lnTo>
                  <a:pt x="82918" y="70396"/>
                </a:lnTo>
                <a:lnTo>
                  <a:pt x="90220" y="60515"/>
                </a:lnTo>
                <a:lnTo>
                  <a:pt x="95110" y="57772"/>
                </a:lnTo>
                <a:lnTo>
                  <a:pt x="107302" y="56718"/>
                </a:lnTo>
                <a:lnTo>
                  <a:pt x="127445" y="56718"/>
                </a:lnTo>
                <a:lnTo>
                  <a:pt x="125641" y="54762"/>
                </a:lnTo>
                <a:lnTo>
                  <a:pt x="120183" y="50916"/>
                </a:lnTo>
                <a:lnTo>
                  <a:pt x="114152" y="48353"/>
                </a:lnTo>
                <a:lnTo>
                  <a:pt x="107547" y="47073"/>
                </a:lnTo>
                <a:close/>
              </a:path>
              <a:path w="675004" h="128904">
                <a:moveTo>
                  <a:pt x="127445" y="56718"/>
                </a:moveTo>
                <a:lnTo>
                  <a:pt x="107302" y="56718"/>
                </a:lnTo>
                <a:lnTo>
                  <a:pt x="112560" y="58597"/>
                </a:lnTo>
                <a:lnTo>
                  <a:pt x="121500" y="67119"/>
                </a:lnTo>
                <a:lnTo>
                  <a:pt x="124117" y="73723"/>
                </a:lnTo>
                <a:lnTo>
                  <a:pt x="125717" y="92189"/>
                </a:lnTo>
                <a:lnTo>
                  <a:pt x="124307" y="99441"/>
                </a:lnTo>
                <a:lnTo>
                  <a:pt x="117017" y="109410"/>
                </a:lnTo>
                <a:lnTo>
                  <a:pt x="112140" y="112166"/>
                </a:lnTo>
                <a:lnTo>
                  <a:pt x="99910" y="113233"/>
                </a:lnTo>
                <a:lnTo>
                  <a:pt x="129278" y="113233"/>
                </a:lnTo>
                <a:lnTo>
                  <a:pt x="132829" y="108927"/>
                </a:lnTo>
                <a:lnTo>
                  <a:pt x="137502" y="97751"/>
                </a:lnTo>
                <a:lnTo>
                  <a:pt x="138264" y="90297"/>
                </a:lnTo>
                <a:lnTo>
                  <a:pt x="137452" y="80975"/>
                </a:lnTo>
                <a:lnTo>
                  <a:pt x="136156" y="72864"/>
                </a:lnTo>
                <a:lnTo>
                  <a:pt x="133756" y="65792"/>
                </a:lnTo>
                <a:lnTo>
                  <a:pt x="130251" y="59758"/>
                </a:lnTo>
                <a:lnTo>
                  <a:pt x="127445" y="56718"/>
                </a:lnTo>
                <a:close/>
              </a:path>
              <a:path w="675004" h="128904">
                <a:moveTo>
                  <a:pt x="159600" y="43599"/>
                </a:moveTo>
                <a:lnTo>
                  <a:pt x="148551" y="44564"/>
                </a:lnTo>
                <a:lnTo>
                  <a:pt x="154825" y="116992"/>
                </a:lnTo>
                <a:lnTo>
                  <a:pt x="167093" y="115925"/>
                </a:lnTo>
                <a:lnTo>
                  <a:pt x="162864" y="67094"/>
                </a:lnTo>
                <a:lnTo>
                  <a:pt x="164223" y="60629"/>
                </a:lnTo>
                <a:lnTo>
                  <a:pt x="170708" y="53898"/>
                </a:lnTo>
                <a:lnTo>
                  <a:pt x="160489" y="53898"/>
                </a:lnTo>
                <a:lnTo>
                  <a:pt x="159600" y="43599"/>
                </a:lnTo>
                <a:close/>
              </a:path>
              <a:path w="675004" h="128904">
                <a:moveTo>
                  <a:pt x="206294" y="50546"/>
                </a:moveTo>
                <a:lnTo>
                  <a:pt x="184111" y="50546"/>
                </a:lnTo>
                <a:lnTo>
                  <a:pt x="187032" y="51041"/>
                </a:lnTo>
                <a:lnTo>
                  <a:pt x="192150" y="53581"/>
                </a:lnTo>
                <a:lnTo>
                  <a:pt x="194017" y="55410"/>
                </a:lnTo>
                <a:lnTo>
                  <a:pt x="196354" y="60198"/>
                </a:lnTo>
                <a:lnTo>
                  <a:pt x="197154" y="63893"/>
                </a:lnTo>
                <a:lnTo>
                  <a:pt x="201409" y="112966"/>
                </a:lnTo>
                <a:lnTo>
                  <a:pt x="213677" y="111899"/>
                </a:lnTo>
                <a:lnTo>
                  <a:pt x="209334" y="61671"/>
                </a:lnTo>
                <a:lnTo>
                  <a:pt x="208762" y="57721"/>
                </a:lnTo>
                <a:lnTo>
                  <a:pt x="207086" y="52044"/>
                </a:lnTo>
                <a:lnTo>
                  <a:pt x="206294" y="50546"/>
                </a:lnTo>
                <a:close/>
              </a:path>
              <a:path w="675004" h="128904">
                <a:moveTo>
                  <a:pt x="186880" y="39585"/>
                </a:moveTo>
                <a:lnTo>
                  <a:pt x="160489" y="53898"/>
                </a:lnTo>
                <a:lnTo>
                  <a:pt x="170708" y="53898"/>
                </a:lnTo>
                <a:lnTo>
                  <a:pt x="171246" y="53340"/>
                </a:lnTo>
                <a:lnTo>
                  <a:pt x="175615" y="51282"/>
                </a:lnTo>
                <a:lnTo>
                  <a:pt x="184111" y="50546"/>
                </a:lnTo>
                <a:lnTo>
                  <a:pt x="206294" y="50546"/>
                </a:lnTo>
                <a:lnTo>
                  <a:pt x="205549" y="49136"/>
                </a:lnTo>
                <a:lnTo>
                  <a:pt x="201472" y="44348"/>
                </a:lnTo>
                <a:lnTo>
                  <a:pt x="198551" y="42532"/>
                </a:lnTo>
                <a:lnTo>
                  <a:pt x="190957" y="40030"/>
                </a:lnTo>
                <a:lnTo>
                  <a:pt x="186880" y="39585"/>
                </a:lnTo>
                <a:close/>
              </a:path>
              <a:path w="675004" h="128904">
                <a:moveTo>
                  <a:pt x="237451" y="86131"/>
                </a:moveTo>
                <a:lnTo>
                  <a:pt x="225475" y="89090"/>
                </a:lnTo>
                <a:lnTo>
                  <a:pt x="227507" y="96659"/>
                </a:lnTo>
                <a:lnTo>
                  <a:pt x="231152" y="102184"/>
                </a:lnTo>
                <a:lnTo>
                  <a:pt x="241693" y="109156"/>
                </a:lnTo>
                <a:lnTo>
                  <a:pt x="249034" y="110490"/>
                </a:lnTo>
                <a:lnTo>
                  <a:pt x="264134" y="109181"/>
                </a:lnTo>
                <a:lnTo>
                  <a:pt x="269138" y="107746"/>
                </a:lnTo>
                <a:lnTo>
                  <a:pt x="277799" y="103009"/>
                </a:lnTo>
                <a:lnTo>
                  <a:pt x="280854" y="100063"/>
                </a:lnTo>
                <a:lnTo>
                  <a:pt x="251917" y="100063"/>
                </a:lnTo>
                <a:lnTo>
                  <a:pt x="247446" y="99148"/>
                </a:lnTo>
                <a:lnTo>
                  <a:pt x="240779" y="94500"/>
                </a:lnTo>
                <a:lnTo>
                  <a:pt x="238556" y="90932"/>
                </a:lnTo>
                <a:lnTo>
                  <a:pt x="237451" y="86131"/>
                </a:lnTo>
                <a:close/>
              </a:path>
              <a:path w="675004" h="128904">
                <a:moveTo>
                  <a:pt x="255333" y="33667"/>
                </a:moveTo>
                <a:lnTo>
                  <a:pt x="231673" y="40792"/>
                </a:lnTo>
                <a:lnTo>
                  <a:pt x="229273" y="42837"/>
                </a:lnTo>
                <a:lnTo>
                  <a:pt x="227469" y="45300"/>
                </a:lnTo>
                <a:lnTo>
                  <a:pt x="224980" y="51054"/>
                </a:lnTo>
                <a:lnTo>
                  <a:pt x="224510" y="54102"/>
                </a:lnTo>
                <a:lnTo>
                  <a:pt x="225094" y="60883"/>
                </a:lnTo>
                <a:lnTo>
                  <a:pt x="262889" y="78409"/>
                </a:lnTo>
                <a:lnTo>
                  <a:pt x="267195" y="79438"/>
                </a:lnTo>
                <a:lnTo>
                  <a:pt x="271525" y="81762"/>
                </a:lnTo>
                <a:lnTo>
                  <a:pt x="272910" y="83845"/>
                </a:lnTo>
                <a:lnTo>
                  <a:pt x="273418" y="89700"/>
                </a:lnTo>
                <a:lnTo>
                  <a:pt x="272287" y="92519"/>
                </a:lnTo>
                <a:lnTo>
                  <a:pt x="267233" y="97586"/>
                </a:lnTo>
                <a:lnTo>
                  <a:pt x="263143" y="99098"/>
                </a:lnTo>
                <a:lnTo>
                  <a:pt x="251917" y="100063"/>
                </a:lnTo>
                <a:lnTo>
                  <a:pt x="280854" y="100063"/>
                </a:lnTo>
                <a:lnTo>
                  <a:pt x="281012" y="99910"/>
                </a:lnTo>
                <a:lnTo>
                  <a:pt x="285153" y="92278"/>
                </a:lnTo>
                <a:lnTo>
                  <a:pt x="286016" y="88315"/>
                </a:lnTo>
                <a:lnTo>
                  <a:pt x="285292" y="80035"/>
                </a:lnTo>
                <a:lnTo>
                  <a:pt x="248361" y="62992"/>
                </a:lnTo>
                <a:lnTo>
                  <a:pt x="244652" y="62255"/>
                </a:lnTo>
                <a:lnTo>
                  <a:pt x="243395" y="61912"/>
                </a:lnTo>
                <a:lnTo>
                  <a:pt x="241172" y="61226"/>
                </a:lnTo>
                <a:lnTo>
                  <a:pt x="239521" y="60274"/>
                </a:lnTo>
                <a:lnTo>
                  <a:pt x="238404" y="59042"/>
                </a:lnTo>
                <a:lnTo>
                  <a:pt x="237286" y="57861"/>
                </a:lnTo>
                <a:lnTo>
                  <a:pt x="236664" y="56464"/>
                </a:lnTo>
                <a:lnTo>
                  <a:pt x="236308" y="52374"/>
                </a:lnTo>
                <a:lnTo>
                  <a:pt x="237324" y="50088"/>
                </a:lnTo>
                <a:lnTo>
                  <a:pt x="241820" y="45948"/>
                </a:lnTo>
                <a:lnTo>
                  <a:pt x="245770" y="44665"/>
                </a:lnTo>
                <a:lnTo>
                  <a:pt x="256184" y="43764"/>
                </a:lnTo>
                <a:lnTo>
                  <a:pt x="277202" y="43764"/>
                </a:lnTo>
                <a:lnTo>
                  <a:pt x="272630" y="38519"/>
                </a:lnTo>
                <a:lnTo>
                  <a:pt x="269265" y="36576"/>
                </a:lnTo>
                <a:lnTo>
                  <a:pt x="260388" y="34048"/>
                </a:lnTo>
                <a:lnTo>
                  <a:pt x="255333" y="33667"/>
                </a:lnTo>
                <a:close/>
              </a:path>
              <a:path w="675004" h="128904">
                <a:moveTo>
                  <a:pt x="277202" y="43764"/>
                </a:moveTo>
                <a:lnTo>
                  <a:pt x="256184" y="43764"/>
                </a:lnTo>
                <a:lnTo>
                  <a:pt x="259968" y="44488"/>
                </a:lnTo>
                <a:lnTo>
                  <a:pt x="265556" y="48221"/>
                </a:lnTo>
                <a:lnTo>
                  <a:pt x="267385" y="50990"/>
                </a:lnTo>
                <a:lnTo>
                  <a:pt x="268262" y="54673"/>
                </a:lnTo>
                <a:lnTo>
                  <a:pt x="280123" y="51993"/>
                </a:lnTo>
                <a:lnTo>
                  <a:pt x="278942" y="47383"/>
                </a:lnTo>
                <a:lnTo>
                  <a:pt x="277202" y="43764"/>
                </a:lnTo>
                <a:close/>
              </a:path>
              <a:path w="675004" h="128904">
                <a:moveTo>
                  <a:pt x="307835" y="30772"/>
                </a:moveTo>
                <a:lnTo>
                  <a:pt x="295554" y="31826"/>
                </a:lnTo>
                <a:lnTo>
                  <a:pt x="299897" y="81940"/>
                </a:lnTo>
                <a:lnTo>
                  <a:pt x="300469" y="85737"/>
                </a:lnTo>
                <a:lnTo>
                  <a:pt x="322452" y="104127"/>
                </a:lnTo>
                <a:lnTo>
                  <a:pt x="326732" y="103759"/>
                </a:lnTo>
                <a:lnTo>
                  <a:pt x="333547" y="102394"/>
                </a:lnTo>
                <a:lnTo>
                  <a:pt x="339474" y="99560"/>
                </a:lnTo>
                <a:lnTo>
                  <a:pt x="344510" y="95256"/>
                </a:lnTo>
                <a:lnTo>
                  <a:pt x="345918" y="93294"/>
                </a:lnTo>
                <a:lnTo>
                  <a:pt x="324586" y="93294"/>
                </a:lnTo>
                <a:lnTo>
                  <a:pt x="321411" y="92633"/>
                </a:lnTo>
                <a:lnTo>
                  <a:pt x="311861" y="77355"/>
                </a:lnTo>
                <a:lnTo>
                  <a:pt x="307835" y="30772"/>
                </a:lnTo>
                <a:close/>
              </a:path>
              <a:path w="675004" h="128904">
                <a:moveTo>
                  <a:pt x="359713" y="89484"/>
                </a:moveTo>
                <a:lnTo>
                  <a:pt x="348653" y="89484"/>
                </a:lnTo>
                <a:lnTo>
                  <a:pt x="349567" y="100126"/>
                </a:lnTo>
                <a:lnTo>
                  <a:pt x="360552" y="99174"/>
                </a:lnTo>
                <a:lnTo>
                  <a:pt x="359713" y="89484"/>
                </a:lnTo>
                <a:close/>
              </a:path>
              <a:path w="675004" h="128904">
                <a:moveTo>
                  <a:pt x="354279" y="26746"/>
                </a:moveTo>
                <a:lnTo>
                  <a:pt x="341998" y="27813"/>
                </a:lnTo>
                <a:lnTo>
                  <a:pt x="345897" y="72796"/>
                </a:lnTo>
                <a:lnTo>
                  <a:pt x="345630" y="77571"/>
                </a:lnTo>
                <a:lnTo>
                  <a:pt x="324586" y="93294"/>
                </a:lnTo>
                <a:lnTo>
                  <a:pt x="345918" y="93294"/>
                </a:lnTo>
                <a:lnTo>
                  <a:pt x="348653" y="89484"/>
                </a:lnTo>
                <a:lnTo>
                  <a:pt x="359713" y="89484"/>
                </a:lnTo>
                <a:lnTo>
                  <a:pt x="354279" y="26746"/>
                </a:lnTo>
                <a:close/>
              </a:path>
              <a:path w="675004" h="128904">
                <a:moveTo>
                  <a:pt x="384238" y="24155"/>
                </a:moveTo>
                <a:lnTo>
                  <a:pt x="373413" y="25082"/>
                </a:lnTo>
                <a:lnTo>
                  <a:pt x="373306" y="25570"/>
                </a:lnTo>
                <a:lnTo>
                  <a:pt x="379539" y="97536"/>
                </a:lnTo>
                <a:lnTo>
                  <a:pt x="391807" y="96469"/>
                </a:lnTo>
                <a:lnTo>
                  <a:pt x="387984" y="52298"/>
                </a:lnTo>
                <a:lnTo>
                  <a:pt x="388200" y="47193"/>
                </a:lnTo>
                <a:lnTo>
                  <a:pt x="390232" y="39966"/>
                </a:lnTo>
                <a:lnTo>
                  <a:pt x="392137" y="37122"/>
                </a:lnTo>
                <a:lnTo>
                  <a:pt x="395888" y="34315"/>
                </a:lnTo>
                <a:lnTo>
                  <a:pt x="385127" y="34315"/>
                </a:lnTo>
                <a:lnTo>
                  <a:pt x="384238" y="24155"/>
                </a:lnTo>
                <a:close/>
              </a:path>
              <a:path w="675004" h="128904">
                <a:moveTo>
                  <a:pt x="427426" y="31089"/>
                </a:moveTo>
                <a:lnTo>
                  <a:pt x="408800" y="31089"/>
                </a:lnTo>
                <a:lnTo>
                  <a:pt x="412191" y="32169"/>
                </a:lnTo>
                <a:lnTo>
                  <a:pt x="416674" y="37287"/>
                </a:lnTo>
                <a:lnTo>
                  <a:pt x="418020" y="41287"/>
                </a:lnTo>
                <a:lnTo>
                  <a:pt x="422567" y="93802"/>
                </a:lnTo>
                <a:lnTo>
                  <a:pt x="434847" y="92748"/>
                </a:lnTo>
                <a:lnTo>
                  <a:pt x="430555" y="43205"/>
                </a:lnTo>
                <a:lnTo>
                  <a:pt x="431774" y="37642"/>
                </a:lnTo>
                <a:lnTo>
                  <a:pt x="436872" y="31521"/>
                </a:lnTo>
                <a:lnTo>
                  <a:pt x="427621" y="31521"/>
                </a:lnTo>
                <a:lnTo>
                  <a:pt x="427426" y="31089"/>
                </a:lnTo>
                <a:close/>
              </a:path>
              <a:path w="675004" h="128904">
                <a:moveTo>
                  <a:pt x="471205" y="27533"/>
                </a:moveTo>
                <a:lnTo>
                  <a:pt x="449910" y="27533"/>
                </a:lnTo>
                <a:lnTo>
                  <a:pt x="452424" y="27978"/>
                </a:lnTo>
                <a:lnTo>
                  <a:pt x="456856" y="30276"/>
                </a:lnTo>
                <a:lnTo>
                  <a:pt x="458431" y="31864"/>
                </a:lnTo>
                <a:lnTo>
                  <a:pt x="460387" y="36055"/>
                </a:lnTo>
                <a:lnTo>
                  <a:pt x="461098" y="39547"/>
                </a:lnTo>
                <a:lnTo>
                  <a:pt x="465467" y="90093"/>
                </a:lnTo>
                <a:lnTo>
                  <a:pt x="477685" y="89039"/>
                </a:lnTo>
                <a:lnTo>
                  <a:pt x="472655" y="31038"/>
                </a:lnTo>
                <a:lnTo>
                  <a:pt x="471205" y="27533"/>
                </a:lnTo>
                <a:close/>
              </a:path>
              <a:path w="675004" h="128904">
                <a:moveTo>
                  <a:pt x="411429" y="20142"/>
                </a:moveTo>
                <a:lnTo>
                  <a:pt x="385127" y="34315"/>
                </a:lnTo>
                <a:lnTo>
                  <a:pt x="395888" y="34315"/>
                </a:lnTo>
                <a:lnTo>
                  <a:pt x="397687" y="32969"/>
                </a:lnTo>
                <a:lnTo>
                  <a:pt x="400799" y="31788"/>
                </a:lnTo>
                <a:lnTo>
                  <a:pt x="408800" y="31089"/>
                </a:lnTo>
                <a:lnTo>
                  <a:pt x="427426" y="31089"/>
                </a:lnTo>
                <a:lnTo>
                  <a:pt x="425869" y="27647"/>
                </a:lnTo>
                <a:lnTo>
                  <a:pt x="423176" y="24739"/>
                </a:lnTo>
                <a:lnTo>
                  <a:pt x="415924" y="20878"/>
                </a:lnTo>
                <a:lnTo>
                  <a:pt x="411429" y="20142"/>
                </a:lnTo>
                <a:close/>
              </a:path>
              <a:path w="675004" h="128904">
                <a:moveTo>
                  <a:pt x="456082" y="16281"/>
                </a:moveTo>
                <a:lnTo>
                  <a:pt x="427621" y="31521"/>
                </a:lnTo>
                <a:lnTo>
                  <a:pt x="436872" y="31521"/>
                </a:lnTo>
                <a:lnTo>
                  <a:pt x="437908" y="30276"/>
                </a:lnTo>
                <a:lnTo>
                  <a:pt x="441998" y="28219"/>
                </a:lnTo>
                <a:lnTo>
                  <a:pt x="449910" y="27533"/>
                </a:lnTo>
                <a:lnTo>
                  <a:pt x="471205" y="27533"/>
                </a:lnTo>
                <a:lnTo>
                  <a:pt x="470192" y="25082"/>
                </a:lnTo>
                <a:lnTo>
                  <a:pt x="461771" y="17792"/>
                </a:lnTo>
                <a:lnTo>
                  <a:pt x="456082" y="16281"/>
                </a:lnTo>
                <a:close/>
              </a:path>
              <a:path w="675004" h="128904">
                <a:moveTo>
                  <a:pt x="519772" y="10769"/>
                </a:moveTo>
                <a:lnTo>
                  <a:pt x="490218" y="35728"/>
                </a:lnTo>
                <a:lnTo>
                  <a:pt x="489117" y="43434"/>
                </a:lnTo>
                <a:lnTo>
                  <a:pt x="489267" y="52158"/>
                </a:lnTo>
                <a:lnTo>
                  <a:pt x="512548" y="85197"/>
                </a:lnTo>
                <a:lnTo>
                  <a:pt x="519419" y="86450"/>
                </a:lnTo>
                <a:lnTo>
                  <a:pt x="527011" y="86410"/>
                </a:lnTo>
                <a:lnTo>
                  <a:pt x="535419" y="85686"/>
                </a:lnTo>
                <a:lnTo>
                  <a:pt x="542150" y="83045"/>
                </a:lnTo>
                <a:lnTo>
                  <a:pt x="549025" y="76835"/>
                </a:lnTo>
                <a:lnTo>
                  <a:pt x="520153" y="76835"/>
                </a:lnTo>
                <a:lnTo>
                  <a:pt x="514921" y="75158"/>
                </a:lnTo>
                <a:lnTo>
                  <a:pt x="506094" y="67398"/>
                </a:lnTo>
                <a:lnTo>
                  <a:pt x="503313" y="61506"/>
                </a:lnTo>
                <a:lnTo>
                  <a:pt x="502170" y="53581"/>
                </a:lnTo>
                <a:lnTo>
                  <a:pt x="556196" y="48907"/>
                </a:lnTo>
                <a:lnTo>
                  <a:pt x="556044" y="46355"/>
                </a:lnTo>
                <a:lnTo>
                  <a:pt x="555980" y="45631"/>
                </a:lnTo>
                <a:lnTo>
                  <a:pt x="555638" y="43434"/>
                </a:lnTo>
                <a:lnTo>
                  <a:pt x="501980" y="43434"/>
                </a:lnTo>
                <a:lnTo>
                  <a:pt x="501840" y="37071"/>
                </a:lnTo>
                <a:lnTo>
                  <a:pt x="503529" y="31851"/>
                </a:lnTo>
                <a:lnTo>
                  <a:pt x="510565" y="23634"/>
                </a:lnTo>
                <a:lnTo>
                  <a:pt x="515137" y="21336"/>
                </a:lnTo>
                <a:lnTo>
                  <a:pt x="527011" y="20307"/>
                </a:lnTo>
                <a:lnTo>
                  <a:pt x="545871" y="20307"/>
                </a:lnTo>
                <a:lnTo>
                  <a:pt x="544360" y="18592"/>
                </a:lnTo>
                <a:lnTo>
                  <a:pt x="539050" y="14696"/>
                </a:lnTo>
                <a:lnTo>
                  <a:pt x="533180" y="12095"/>
                </a:lnTo>
                <a:lnTo>
                  <a:pt x="526754" y="10786"/>
                </a:lnTo>
                <a:lnTo>
                  <a:pt x="519772" y="10769"/>
                </a:lnTo>
                <a:close/>
              </a:path>
              <a:path w="675004" h="128904">
                <a:moveTo>
                  <a:pt x="544004" y="59791"/>
                </a:moveTo>
                <a:lnTo>
                  <a:pt x="520153" y="76835"/>
                </a:lnTo>
                <a:lnTo>
                  <a:pt x="549025" y="76835"/>
                </a:lnTo>
                <a:lnTo>
                  <a:pt x="552259" y="73914"/>
                </a:lnTo>
                <a:lnTo>
                  <a:pt x="555472" y="67843"/>
                </a:lnTo>
                <a:lnTo>
                  <a:pt x="556831" y="60261"/>
                </a:lnTo>
                <a:lnTo>
                  <a:pt x="544004" y="59791"/>
                </a:lnTo>
                <a:close/>
              </a:path>
              <a:path w="675004" h="128904">
                <a:moveTo>
                  <a:pt x="545871" y="20307"/>
                </a:moveTo>
                <a:lnTo>
                  <a:pt x="527011" y="20307"/>
                </a:lnTo>
                <a:lnTo>
                  <a:pt x="532282" y="22237"/>
                </a:lnTo>
                <a:lnTo>
                  <a:pt x="539407" y="29451"/>
                </a:lnTo>
                <a:lnTo>
                  <a:pt x="541350" y="33883"/>
                </a:lnTo>
                <a:lnTo>
                  <a:pt x="542429" y="39928"/>
                </a:lnTo>
                <a:lnTo>
                  <a:pt x="501980" y="43434"/>
                </a:lnTo>
                <a:lnTo>
                  <a:pt x="555638" y="43434"/>
                </a:lnTo>
                <a:lnTo>
                  <a:pt x="554668" y="37212"/>
                </a:lnTo>
                <a:lnTo>
                  <a:pt x="552294" y="29902"/>
                </a:lnTo>
                <a:lnTo>
                  <a:pt x="548858" y="23696"/>
                </a:lnTo>
                <a:lnTo>
                  <a:pt x="545871" y="20307"/>
                </a:lnTo>
                <a:close/>
              </a:path>
              <a:path w="675004" h="128904">
                <a:moveTo>
                  <a:pt x="578523" y="7327"/>
                </a:moveTo>
                <a:lnTo>
                  <a:pt x="567474" y="8280"/>
                </a:lnTo>
                <a:lnTo>
                  <a:pt x="573747" y="80721"/>
                </a:lnTo>
                <a:lnTo>
                  <a:pt x="586016" y="79654"/>
                </a:lnTo>
                <a:lnTo>
                  <a:pt x="582282" y="36550"/>
                </a:lnTo>
                <a:lnTo>
                  <a:pt x="582548" y="31711"/>
                </a:lnTo>
                <a:lnTo>
                  <a:pt x="584199" y="24282"/>
                </a:lnTo>
                <a:lnTo>
                  <a:pt x="585533" y="21920"/>
                </a:lnTo>
                <a:lnTo>
                  <a:pt x="589550" y="18300"/>
                </a:lnTo>
                <a:lnTo>
                  <a:pt x="579462" y="18300"/>
                </a:lnTo>
                <a:lnTo>
                  <a:pt x="578523" y="7327"/>
                </a:lnTo>
                <a:close/>
              </a:path>
              <a:path w="675004" h="128904">
                <a:moveTo>
                  <a:pt x="604370" y="16814"/>
                </a:moveTo>
                <a:lnTo>
                  <a:pt x="597547" y="16814"/>
                </a:lnTo>
                <a:lnTo>
                  <a:pt x="600633" y="17437"/>
                </a:lnTo>
                <a:lnTo>
                  <a:pt x="603783" y="18948"/>
                </a:lnTo>
                <a:lnTo>
                  <a:pt x="604370" y="16814"/>
                </a:lnTo>
                <a:close/>
              </a:path>
              <a:path w="675004" h="128904">
                <a:moveTo>
                  <a:pt x="598195" y="3975"/>
                </a:moveTo>
                <a:lnTo>
                  <a:pt x="579462" y="18300"/>
                </a:lnTo>
                <a:lnTo>
                  <a:pt x="589550" y="18300"/>
                </a:lnTo>
                <a:lnTo>
                  <a:pt x="591870" y="17297"/>
                </a:lnTo>
                <a:lnTo>
                  <a:pt x="597547" y="16814"/>
                </a:lnTo>
                <a:lnTo>
                  <a:pt x="604370" y="16814"/>
                </a:lnTo>
                <a:lnTo>
                  <a:pt x="607021" y="7188"/>
                </a:lnTo>
                <a:lnTo>
                  <a:pt x="602526" y="4927"/>
                </a:lnTo>
                <a:lnTo>
                  <a:pt x="598195" y="3975"/>
                </a:lnTo>
                <a:close/>
              </a:path>
              <a:path w="675004" h="128904">
                <a:moveTo>
                  <a:pt x="626135" y="52476"/>
                </a:moveTo>
                <a:lnTo>
                  <a:pt x="614159" y="55435"/>
                </a:lnTo>
                <a:lnTo>
                  <a:pt x="616191" y="63004"/>
                </a:lnTo>
                <a:lnTo>
                  <a:pt x="619848" y="68529"/>
                </a:lnTo>
                <a:lnTo>
                  <a:pt x="630389" y="75488"/>
                </a:lnTo>
                <a:lnTo>
                  <a:pt x="637730" y="76822"/>
                </a:lnTo>
                <a:lnTo>
                  <a:pt x="652830" y="75514"/>
                </a:lnTo>
                <a:lnTo>
                  <a:pt x="657834" y="74091"/>
                </a:lnTo>
                <a:lnTo>
                  <a:pt x="666495" y="69354"/>
                </a:lnTo>
                <a:lnTo>
                  <a:pt x="669539" y="66408"/>
                </a:lnTo>
                <a:lnTo>
                  <a:pt x="640613" y="66408"/>
                </a:lnTo>
                <a:lnTo>
                  <a:pt x="636142" y="65481"/>
                </a:lnTo>
                <a:lnTo>
                  <a:pt x="629462" y="60845"/>
                </a:lnTo>
                <a:lnTo>
                  <a:pt x="627240" y="57277"/>
                </a:lnTo>
                <a:lnTo>
                  <a:pt x="626135" y="52476"/>
                </a:lnTo>
                <a:close/>
              </a:path>
              <a:path w="675004" h="128904">
                <a:moveTo>
                  <a:pt x="644016" y="0"/>
                </a:moveTo>
                <a:lnTo>
                  <a:pt x="620356" y="7137"/>
                </a:lnTo>
                <a:lnTo>
                  <a:pt x="617969" y="9182"/>
                </a:lnTo>
                <a:lnTo>
                  <a:pt x="616153" y="11633"/>
                </a:lnTo>
                <a:lnTo>
                  <a:pt x="613676" y="17399"/>
                </a:lnTo>
                <a:lnTo>
                  <a:pt x="613194" y="20447"/>
                </a:lnTo>
                <a:lnTo>
                  <a:pt x="613778" y="27228"/>
                </a:lnTo>
                <a:lnTo>
                  <a:pt x="651586" y="44742"/>
                </a:lnTo>
                <a:lnTo>
                  <a:pt x="655878" y="45770"/>
                </a:lnTo>
                <a:lnTo>
                  <a:pt x="660209" y="48094"/>
                </a:lnTo>
                <a:lnTo>
                  <a:pt x="661606" y="50177"/>
                </a:lnTo>
                <a:lnTo>
                  <a:pt x="662114" y="56045"/>
                </a:lnTo>
                <a:lnTo>
                  <a:pt x="660984" y="58851"/>
                </a:lnTo>
                <a:lnTo>
                  <a:pt x="655916" y="63919"/>
                </a:lnTo>
                <a:lnTo>
                  <a:pt x="651840" y="65430"/>
                </a:lnTo>
                <a:lnTo>
                  <a:pt x="640613" y="66408"/>
                </a:lnTo>
                <a:lnTo>
                  <a:pt x="669539" y="66408"/>
                </a:lnTo>
                <a:lnTo>
                  <a:pt x="669696" y="66255"/>
                </a:lnTo>
                <a:lnTo>
                  <a:pt x="673849" y="58610"/>
                </a:lnTo>
                <a:lnTo>
                  <a:pt x="674700" y="54660"/>
                </a:lnTo>
                <a:lnTo>
                  <a:pt x="673988" y="46380"/>
                </a:lnTo>
                <a:lnTo>
                  <a:pt x="637057" y="29337"/>
                </a:lnTo>
                <a:lnTo>
                  <a:pt x="633348" y="28600"/>
                </a:lnTo>
                <a:lnTo>
                  <a:pt x="625005" y="18719"/>
                </a:lnTo>
                <a:lnTo>
                  <a:pt x="626021" y="16433"/>
                </a:lnTo>
                <a:lnTo>
                  <a:pt x="630516" y="12280"/>
                </a:lnTo>
                <a:lnTo>
                  <a:pt x="634453" y="10998"/>
                </a:lnTo>
                <a:lnTo>
                  <a:pt x="644867" y="10096"/>
                </a:lnTo>
                <a:lnTo>
                  <a:pt x="665899" y="10096"/>
                </a:lnTo>
                <a:lnTo>
                  <a:pt x="661327" y="4864"/>
                </a:lnTo>
                <a:lnTo>
                  <a:pt x="657961" y="2921"/>
                </a:lnTo>
                <a:lnTo>
                  <a:pt x="649084" y="393"/>
                </a:lnTo>
                <a:lnTo>
                  <a:pt x="644016" y="0"/>
                </a:lnTo>
                <a:close/>
              </a:path>
              <a:path w="675004" h="128904">
                <a:moveTo>
                  <a:pt x="665899" y="10096"/>
                </a:moveTo>
                <a:lnTo>
                  <a:pt x="644867" y="10096"/>
                </a:lnTo>
                <a:lnTo>
                  <a:pt x="648652" y="10820"/>
                </a:lnTo>
                <a:lnTo>
                  <a:pt x="654240" y="14554"/>
                </a:lnTo>
                <a:lnTo>
                  <a:pt x="656081" y="17335"/>
                </a:lnTo>
                <a:lnTo>
                  <a:pt x="656945" y="21005"/>
                </a:lnTo>
                <a:lnTo>
                  <a:pt x="668807" y="18338"/>
                </a:lnTo>
                <a:lnTo>
                  <a:pt x="667626" y="13716"/>
                </a:lnTo>
                <a:lnTo>
                  <a:pt x="665899" y="10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83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8440586" cy="533400"/>
          </a:xfrm>
        </p:spPr>
        <p:txBody>
          <a:bodyPr anchor="ctr"/>
          <a:lstStyle/>
          <a:p>
            <a:r>
              <a:rPr lang="en-SG" sz="3200" b="1" dirty="0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finance: A global landscape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7146" y="4406723"/>
            <a:ext cx="2790190" cy="162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Mexico</a:t>
            </a:r>
            <a:endParaRPr sz="1200">
              <a:latin typeface="Arial"/>
              <a:cs typeface="Arial"/>
            </a:endParaRPr>
          </a:p>
          <a:p>
            <a:pPr marL="182880" marR="309245" indent="-170815">
              <a:lnSpc>
                <a:spcPct val="100000"/>
              </a:lnSpc>
              <a:spcBef>
                <a:spcPts val="1065"/>
              </a:spcBef>
              <a:buChar char="•"/>
              <a:tabLst>
                <a:tab pos="183515" algn="l"/>
              </a:tabLst>
            </a:pPr>
            <a:r>
              <a:rPr sz="1200" spc="-5" dirty="0">
                <a:latin typeface="Arial"/>
                <a:cs typeface="Arial"/>
              </a:rPr>
              <a:t>Introduced green </a:t>
            </a:r>
            <a:r>
              <a:rPr sz="1200" dirty="0">
                <a:latin typeface="Arial"/>
                <a:cs typeface="Arial"/>
              </a:rPr>
              <a:t>finance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advisory  council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improve </a:t>
            </a:r>
            <a:r>
              <a:rPr sz="1200" dirty="0">
                <a:latin typeface="Arial"/>
                <a:cs typeface="Arial"/>
              </a:rPr>
              <a:t>ESG </a:t>
            </a:r>
            <a:r>
              <a:rPr sz="1200" spc="-5" dirty="0">
                <a:latin typeface="Arial"/>
                <a:cs typeface="Arial"/>
              </a:rPr>
              <a:t>financial  sector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disclosures</a:t>
            </a:r>
            <a:endParaRPr sz="1200">
              <a:latin typeface="Arial"/>
              <a:cs typeface="Arial"/>
            </a:endParaRPr>
          </a:p>
          <a:p>
            <a:pPr marL="182880" marR="5080" indent="-170815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200" spc="-5" dirty="0">
                <a:latin typeface="Arial"/>
                <a:cs typeface="Arial"/>
              </a:rPr>
              <a:t>Ministry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Finance launched “Mexican  Sustainable </a:t>
            </a:r>
            <a:r>
              <a:rPr sz="1200" spc="-20" dirty="0">
                <a:latin typeface="Arial"/>
                <a:cs typeface="Arial"/>
              </a:rPr>
              <a:t>Taxonomy” </a:t>
            </a:r>
            <a:r>
              <a:rPr sz="1200" spc="-5" dirty="0">
                <a:latin typeface="Arial"/>
                <a:cs typeface="Arial"/>
              </a:rPr>
              <a:t>(2023)  targeting climate change, gender  </a:t>
            </a:r>
            <a:r>
              <a:rPr sz="1200" spc="-15" dirty="0">
                <a:latin typeface="Arial"/>
                <a:cs typeface="Arial"/>
              </a:rPr>
              <a:t>equality,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basic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services.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5435" y="2122399"/>
            <a:ext cx="341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Arial"/>
                <a:cs typeface="Arial"/>
              </a:rPr>
              <a:t>U</a:t>
            </a:r>
            <a:r>
              <a:rPr sz="1200" b="1" spc="-2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292323" y="2414932"/>
            <a:ext cx="20561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marR="68580" indent="-173990">
              <a:lnSpc>
                <a:spcPct val="100000"/>
              </a:lnSpc>
              <a:spcBef>
                <a:spcPts val="100"/>
              </a:spcBef>
              <a:buChar char="•"/>
              <a:tabLst>
                <a:tab pos="237490" algn="l"/>
              </a:tabLst>
            </a:pPr>
            <a:r>
              <a:rPr sz="1200" spc="-5" dirty="0">
                <a:latin typeface="Arial"/>
                <a:cs typeface="Arial"/>
              </a:rPr>
              <a:t>World’s 2</a:t>
            </a:r>
            <a:r>
              <a:rPr sz="1200" spc="-7" baseline="20833" dirty="0">
                <a:latin typeface="Arial"/>
                <a:cs typeface="Arial"/>
              </a:rPr>
              <a:t>nd </a:t>
            </a:r>
            <a:r>
              <a:rPr sz="1200" dirty="0">
                <a:latin typeface="Arial"/>
                <a:cs typeface="Arial"/>
              </a:rPr>
              <a:t>major </a:t>
            </a:r>
            <a:r>
              <a:rPr sz="1200" spc="-15" dirty="0">
                <a:latin typeface="Arial"/>
                <a:cs typeface="Arial"/>
              </a:rPr>
              <a:t>market  </a:t>
            </a:r>
            <a:r>
              <a:rPr sz="1200" spc="35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sustainable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finance</a:t>
            </a:r>
            <a:endParaRPr sz="1200">
              <a:latin typeface="Arial"/>
              <a:cs typeface="Arial"/>
            </a:endParaRPr>
          </a:p>
          <a:p>
            <a:pPr marL="236854" marR="205104" indent="-173990">
              <a:lnSpc>
                <a:spcPct val="100000"/>
              </a:lnSpc>
              <a:buChar char="•"/>
              <a:tabLst>
                <a:tab pos="237490" algn="l"/>
              </a:tabLst>
            </a:pPr>
            <a:r>
              <a:rPr sz="1200" spc="-30" dirty="0">
                <a:latin typeface="Arial"/>
                <a:cs typeface="Arial"/>
              </a:rPr>
              <a:t>SEC </a:t>
            </a:r>
            <a:r>
              <a:rPr sz="1200" spc="-5" dirty="0">
                <a:latin typeface="Arial"/>
                <a:cs typeface="Arial"/>
              </a:rPr>
              <a:t>reluctant </a:t>
            </a:r>
            <a:r>
              <a:rPr sz="1200" spc="2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adopt  </a:t>
            </a:r>
            <a:r>
              <a:rPr sz="1200" spc="-15" dirty="0">
                <a:latin typeface="Arial"/>
                <a:cs typeface="Arial"/>
              </a:rPr>
              <a:t>ESG-specific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guidelines</a:t>
            </a:r>
            <a:endParaRPr sz="1200">
              <a:latin typeface="Arial"/>
              <a:cs typeface="Arial"/>
            </a:endParaRPr>
          </a:p>
          <a:p>
            <a:pPr marL="236854" marR="578485" indent="-172720">
              <a:lnSpc>
                <a:spcPct val="100000"/>
              </a:lnSpc>
              <a:buChar char="•"/>
              <a:tabLst>
                <a:tab pos="237490" algn="l"/>
              </a:tabLst>
            </a:pPr>
            <a:r>
              <a:rPr sz="1200" spc="-5" dirty="0">
                <a:latin typeface="Arial"/>
                <a:cs typeface="Arial"/>
              </a:rPr>
              <a:t>Despite </a:t>
            </a:r>
            <a:r>
              <a:rPr sz="1200" spc="-10" dirty="0">
                <a:latin typeface="Arial"/>
                <a:cs typeface="Arial"/>
              </a:rPr>
              <a:t>Covid-19,  </a:t>
            </a:r>
            <a:r>
              <a:rPr sz="1200" spc="-5" dirty="0">
                <a:latin typeface="Arial"/>
                <a:cs typeface="Arial"/>
              </a:rPr>
              <a:t>shareholder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ESG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516859" y="3512212"/>
            <a:ext cx="847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proposals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&gt;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516859" y="3695093"/>
            <a:ext cx="1781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governance/compensation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16859" y="3877972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proposals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1266444" y="1438655"/>
            <a:ext cx="9732263" cy="4750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915924" y="2151888"/>
            <a:ext cx="153923" cy="155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/>
          <p:nvPr/>
        </p:nvSpPr>
        <p:spPr>
          <a:xfrm>
            <a:off x="1709927" y="1103376"/>
            <a:ext cx="172211" cy="170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7335011" y="1123188"/>
            <a:ext cx="155447" cy="155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/>
          <p:nvPr/>
        </p:nvSpPr>
        <p:spPr>
          <a:xfrm>
            <a:off x="9968483" y="2138172"/>
            <a:ext cx="198119" cy="201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 txBox="1"/>
          <p:nvPr/>
        </p:nvSpPr>
        <p:spPr>
          <a:xfrm>
            <a:off x="9927969" y="2442503"/>
            <a:ext cx="193865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17780" indent="-173990">
              <a:lnSpc>
                <a:spcPct val="100000"/>
              </a:lnSpc>
              <a:spcBef>
                <a:spcPts val="100"/>
              </a:spcBef>
              <a:buChar char="•"/>
              <a:tabLst>
                <a:tab pos="186690" algn="l"/>
              </a:tabLst>
            </a:pPr>
            <a:r>
              <a:rPr sz="1200" spc="-5" dirty="0">
                <a:latin typeface="Arial"/>
                <a:cs typeface="Arial"/>
              </a:rPr>
              <a:t>Sustainable </a:t>
            </a:r>
            <a:r>
              <a:rPr sz="1200" dirty="0">
                <a:latin typeface="Arial"/>
                <a:cs typeface="Arial"/>
              </a:rPr>
              <a:t>assets </a:t>
            </a:r>
            <a:r>
              <a:rPr sz="1200" spc="-20" dirty="0">
                <a:latin typeface="Arial"/>
                <a:cs typeface="Arial"/>
              </a:rPr>
              <a:t>under  </a:t>
            </a:r>
            <a:r>
              <a:rPr sz="1200" spc="-5" dirty="0">
                <a:latin typeface="Arial"/>
                <a:cs typeface="Arial"/>
              </a:rPr>
              <a:t>management increased  </a:t>
            </a:r>
            <a:r>
              <a:rPr sz="1200" spc="-10" dirty="0">
                <a:latin typeface="Arial"/>
                <a:cs typeface="Arial"/>
              </a:rPr>
              <a:t>4x </a:t>
            </a:r>
            <a:r>
              <a:rPr sz="1200" spc="45" dirty="0">
                <a:latin typeface="Arial"/>
                <a:cs typeface="Arial"/>
              </a:rPr>
              <a:t>from </a:t>
            </a:r>
            <a:r>
              <a:rPr sz="1200" dirty="0">
                <a:latin typeface="Arial"/>
                <a:cs typeface="Arial"/>
              </a:rPr>
              <a:t>2016 </a:t>
            </a:r>
            <a:r>
              <a:rPr sz="1200" spc="25" dirty="0">
                <a:latin typeface="Arial"/>
                <a:cs typeface="Arial"/>
              </a:rPr>
              <a:t>to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  <a:p>
            <a:pPr marL="186055" marR="5080" indent="-173990">
              <a:lnSpc>
                <a:spcPct val="100000"/>
              </a:lnSpc>
              <a:buChar char="•"/>
              <a:tabLst>
                <a:tab pos="186690" algn="l"/>
              </a:tabLst>
            </a:pPr>
            <a:r>
              <a:rPr sz="1200" spc="-5" dirty="0">
                <a:latin typeface="Arial"/>
                <a:cs typeface="Arial"/>
              </a:rPr>
              <a:t>Close </a:t>
            </a:r>
            <a:r>
              <a:rPr sz="1200" spc="2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all companies </a:t>
            </a:r>
            <a:r>
              <a:rPr sz="1200" spc="-30" dirty="0">
                <a:latin typeface="Arial"/>
                <a:cs typeface="Arial"/>
              </a:rPr>
              <a:t>in 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Nikkei </a:t>
            </a:r>
            <a:r>
              <a:rPr sz="1200" dirty="0">
                <a:latin typeface="Arial"/>
                <a:cs typeface="Arial"/>
              </a:rPr>
              <a:t>225 </a:t>
            </a:r>
            <a:r>
              <a:rPr sz="1200" spc="-5" dirty="0">
                <a:latin typeface="Arial"/>
                <a:cs typeface="Arial"/>
              </a:rPr>
              <a:t>index  </a:t>
            </a:r>
            <a:r>
              <a:rPr sz="1200" spc="-15" dirty="0">
                <a:latin typeface="Arial"/>
                <a:cs typeface="Arial"/>
              </a:rPr>
              <a:t>report </a:t>
            </a:r>
            <a:r>
              <a:rPr sz="1200" spc="-5" dirty="0">
                <a:latin typeface="Arial"/>
                <a:cs typeface="Arial"/>
              </a:rPr>
              <a:t>sustainability  </a:t>
            </a:r>
            <a:r>
              <a:rPr sz="1200" spc="-15" dirty="0"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7997518" y="4512247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Australia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18"/>
          <p:cNvSpPr/>
          <p:nvPr/>
        </p:nvSpPr>
        <p:spPr>
          <a:xfrm>
            <a:off x="7764780" y="4541520"/>
            <a:ext cx="172211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9"/>
          <p:cNvSpPr txBox="1"/>
          <p:nvPr/>
        </p:nvSpPr>
        <p:spPr>
          <a:xfrm>
            <a:off x="4171034" y="3950237"/>
            <a:ext cx="2454910" cy="12604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146175">
              <a:lnSpc>
                <a:spcPct val="100000"/>
              </a:lnSpc>
              <a:spcBef>
                <a:spcPts val="640"/>
              </a:spcBef>
            </a:pPr>
            <a:r>
              <a:rPr sz="1200" b="1" spc="-15" dirty="0">
                <a:latin typeface="Arial"/>
                <a:cs typeface="Arial"/>
              </a:rPr>
              <a:t>Europe</a:t>
            </a:r>
            <a:endParaRPr sz="1200">
              <a:latin typeface="Arial"/>
              <a:cs typeface="Arial"/>
            </a:endParaRPr>
          </a:p>
          <a:p>
            <a:pPr marL="184785" marR="349885" indent="-172720">
              <a:lnSpc>
                <a:spcPct val="100000"/>
              </a:lnSpc>
              <a:spcBef>
                <a:spcPts val="545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Global leader in </a:t>
            </a:r>
            <a:r>
              <a:rPr sz="1200" spc="-15" dirty="0">
                <a:latin typeface="Arial"/>
                <a:cs typeface="Arial"/>
              </a:rPr>
              <a:t>sustainable  investing</a:t>
            </a:r>
            <a:endParaRPr sz="12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European Commission </a:t>
            </a:r>
            <a:r>
              <a:rPr sz="1200" spc="-15" dirty="0">
                <a:latin typeface="Arial"/>
                <a:cs typeface="Arial"/>
              </a:rPr>
              <a:t>launched 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“Sustainable Finance </a:t>
            </a:r>
            <a:r>
              <a:rPr sz="1200" spc="-15" dirty="0">
                <a:latin typeface="Arial"/>
                <a:cs typeface="Arial"/>
              </a:rPr>
              <a:t>Action  </a:t>
            </a:r>
            <a:r>
              <a:rPr sz="1200" spc="-5" dirty="0">
                <a:latin typeface="Arial"/>
                <a:cs typeface="Arial"/>
              </a:rPr>
              <a:t>Plan” in response </a:t>
            </a:r>
            <a:r>
              <a:rPr sz="1200" spc="25" dirty="0">
                <a:latin typeface="Arial"/>
                <a:cs typeface="Arial"/>
              </a:rPr>
              <a:t>to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EU’s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20"/>
          <p:cNvSpPr txBox="1"/>
          <p:nvPr/>
        </p:nvSpPr>
        <p:spPr>
          <a:xfrm>
            <a:off x="4171034" y="5185286"/>
            <a:ext cx="26498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Arial"/>
                <a:cs typeface="Arial"/>
              </a:rPr>
              <a:t>commitments </a:t>
            </a:r>
            <a:r>
              <a:rPr sz="1200" dirty="0">
                <a:latin typeface="Arial"/>
                <a:cs typeface="Arial"/>
              </a:rPr>
              <a:t>under the </a:t>
            </a:r>
            <a:r>
              <a:rPr sz="1200" spc="-15" dirty="0">
                <a:latin typeface="Arial"/>
                <a:cs typeface="Arial"/>
              </a:rPr>
              <a:t>2015 </a:t>
            </a:r>
            <a:r>
              <a:rPr sz="1200" spc="-5" dirty="0">
                <a:latin typeface="Arial"/>
                <a:cs typeface="Arial"/>
              </a:rPr>
              <a:t>Paris  Climate Agreement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(2018)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“Green Deal”</a:t>
            </a:r>
            <a:r>
              <a:rPr sz="1200" spc="1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(2020)</a:t>
            </a:r>
            <a:endParaRPr sz="1200">
              <a:latin typeface="Arial"/>
              <a:cs typeface="Arial"/>
            </a:endParaRPr>
          </a:p>
          <a:p>
            <a:pPr marL="184785" marR="38163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5" dirty="0">
                <a:latin typeface="Arial"/>
                <a:cs typeface="Arial"/>
              </a:rPr>
              <a:t>“Sustainable Finance Package”  (2023)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21"/>
          <p:cNvSpPr/>
          <p:nvPr/>
        </p:nvSpPr>
        <p:spPr>
          <a:xfrm>
            <a:off x="1242060" y="4453128"/>
            <a:ext cx="137159" cy="1356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2"/>
          <p:cNvSpPr/>
          <p:nvPr/>
        </p:nvSpPr>
        <p:spPr>
          <a:xfrm>
            <a:off x="3828288" y="3831335"/>
            <a:ext cx="153923" cy="155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3"/>
          <p:cNvSpPr/>
          <p:nvPr/>
        </p:nvSpPr>
        <p:spPr>
          <a:xfrm>
            <a:off x="5001768" y="4024884"/>
            <a:ext cx="196595" cy="198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4"/>
          <p:cNvSpPr/>
          <p:nvPr/>
        </p:nvSpPr>
        <p:spPr>
          <a:xfrm>
            <a:off x="1553801" y="2240279"/>
            <a:ext cx="996315" cy="599440"/>
          </a:xfrm>
          <a:custGeom>
            <a:avLst/>
            <a:gdLst/>
            <a:ahLst/>
            <a:cxnLst/>
            <a:rect l="l" t="t" r="r" b="b"/>
            <a:pathLst>
              <a:path w="996314" h="599439">
                <a:moveTo>
                  <a:pt x="0" y="0"/>
                </a:moveTo>
                <a:lnTo>
                  <a:pt x="995845" y="0"/>
                </a:lnTo>
                <a:lnTo>
                  <a:pt x="995845" y="598817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5"/>
          <p:cNvSpPr/>
          <p:nvPr/>
        </p:nvSpPr>
        <p:spPr>
          <a:xfrm>
            <a:off x="2511551" y="2811779"/>
            <a:ext cx="76199" cy="76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6"/>
          <p:cNvSpPr/>
          <p:nvPr/>
        </p:nvSpPr>
        <p:spPr>
          <a:xfrm>
            <a:off x="1636776" y="3358898"/>
            <a:ext cx="990600" cy="1004569"/>
          </a:xfrm>
          <a:custGeom>
            <a:avLst/>
            <a:gdLst/>
            <a:ahLst/>
            <a:cxnLst/>
            <a:rect l="l" t="t" r="r" b="b"/>
            <a:pathLst>
              <a:path w="990600" h="1004570">
                <a:moveTo>
                  <a:pt x="0" y="1003998"/>
                </a:moveTo>
                <a:lnTo>
                  <a:pt x="0" y="768464"/>
                </a:lnTo>
                <a:lnTo>
                  <a:pt x="990561" y="768464"/>
                </a:lnTo>
                <a:lnTo>
                  <a:pt x="990561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7"/>
          <p:cNvSpPr/>
          <p:nvPr/>
        </p:nvSpPr>
        <p:spPr>
          <a:xfrm>
            <a:off x="2589275" y="3320795"/>
            <a:ext cx="76199" cy="761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8"/>
          <p:cNvSpPr/>
          <p:nvPr/>
        </p:nvSpPr>
        <p:spPr>
          <a:xfrm>
            <a:off x="7589513" y="1439100"/>
            <a:ext cx="697865" cy="1414145"/>
          </a:xfrm>
          <a:custGeom>
            <a:avLst/>
            <a:gdLst/>
            <a:ahLst/>
            <a:cxnLst/>
            <a:rect l="l" t="t" r="r" b="b"/>
            <a:pathLst>
              <a:path w="697865" h="1414145">
                <a:moveTo>
                  <a:pt x="697725" y="1413827"/>
                </a:moveTo>
                <a:lnTo>
                  <a:pt x="0" y="1413827"/>
                </a:lnTo>
                <a:lnTo>
                  <a:pt x="0" y="0"/>
                </a:lnTo>
                <a:lnTo>
                  <a:pt x="8635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9"/>
          <p:cNvSpPr/>
          <p:nvPr/>
        </p:nvSpPr>
        <p:spPr>
          <a:xfrm>
            <a:off x="8249411" y="2819412"/>
            <a:ext cx="76199" cy="761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0"/>
          <p:cNvSpPr/>
          <p:nvPr/>
        </p:nvSpPr>
        <p:spPr>
          <a:xfrm>
            <a:off x="5641847" y="2132076"/>
            <a:ext cx="76199" cy="76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1"/>
          <p:cNvSpPr/>
          <p:nvPr/>
        </p:nvSpPr>
        <p:spPr>
          <a:xfrm>
            <a:off x="9774934" y="2202580"/>
            <a:ext cx="108585" cy="729615"/>
          </a:xfrm>
          <a:custGeom>
            <a:avLst/>
            <a:gdLst/>
            <a:ahLst/>
            <a:cxnLst/>
            <a:rect l="l" t="t" r="r" b="b"/>
            <a:pathLst>
              <a:path w="108584" h="729614">
                <a:moveTo>
                  <a:pt x="107988" y="0"/>
                </a:moveTo>
                <a:lnTo>
                  <a:pt x="54000" y="0"/>
                </a:lnTo>
                <a:lnTo>
                  <a:pt x="54000" y="729602"/>
                </a:lnTo>
                <a:lnTo>
                  <a:pt x="0" y="729602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2"/>
          <p:cNvSpPr/>
          <p:nvPr/>
        </p:nvSpPr>
        <p:spPr>
          <a:xfrm>
            <a:off x="9665206" y="2904744"/>
            <a:ext cx="76199" cy="76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3"/>
          <p:cNvSpPr/>
          <p:nvPr/>
        </p:nvSpPr>
        <p:spPr>
          <a:xfrm>
            <a:off x="8879611" y="4599432"/>
            <a:ext cx="1076960" cy="289560"/>
          </a:xfrm>
          <a:custGeom>
            <a:avLst/>
            <a:gdLst/>
            <a:ahLst/>
            <a:cxnLst/>
            <a:rect l="l" t="t" r="r" b="b"/>
            <a:pathLst>
              <a:path w="1076959" h="289560">
                <a:moveTo>
                  <a:pt x="0" y="0"/>
                </a:moveTo>
                <a:lnTo>
                  <a:pt x="1076680" y="0"/>
                </a:lnTo>
                <a:lnTo>
                  <a:pt x="1076680" y="289458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4"/>
          <p:cNvSpPr/>
          <p:nvPr/>
        </p:nvSpPr>
        <p:spPr>
          <a:xfrm>
            <a:off x="9931906" y="4843271"/>
            <a:ext cx="76199" cy="761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5"/>
          <p:cNvSpPr/>
          <p:nvPr/>
        </p:nvSpPr>
        <p:spPr>
          <a:xfrm>
            <a:off x="3508578" y="3915155"/>
            <a:ext cx="387350" cy="1031875"/>
          </a:xfrm>
          <a:custGeom>
            <a:avLst/>
            <a:gdLst/>
            <a:ahLst/>
            <a:cxnLst/>
            <a:rect l="l" t="t" r="r" b="b"/>
            <a:pathLst>
              <a:path w="387350" h="1031875">
                <a:moveTo>
                  <a:pt x="0" y="0"/>
                </a:moveTo>
                <a:lnTo>
                  <a:pt x="0" y="515874"/>
                </a:lnTo>
                <a:lnTo>
                  <a:pt x="386765" y="515874"/>
                </a:lnTo>
                <a:lnTo>
                  <a:pt x="386765" y="1031748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6"/>
          <p:cNvSpPr/>
          <p:nvPr/>
        </p:nvSpPr>
        <p:spPr>
          <a:xfrm>
            <a:off x="3869435" y="4931676"/>
            <a:ext cx="76199" cy="761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7"/>
          <p:cNvSpPr/>
          <p:nvPr/>
        </p:nvSpPr>
        <p:spPr>
          <a:xfrm>
            <a:off x="5468111" y="2636513"/>
            <a:ext cx="995044" cy="1320165"/>
          </a:xfrm>
          <a:custGeom>
            <a:avLst/>
            <a:gdLst/>
            <a:ahLst/>
            <a:cxnLst/>
            <a:rect l="l" t="t" r="r" b="b"/>
            <a:pathLst>
              <a:path w="995045" h="1320164">
                <a:moveTo>
                  <a:pt x="0" y="1319644"/>
                </a:moveTo>
                <a:lnTo>
                  <a:pt x="0" y="659815"/>
                </a:lnTo>
                <a:lnTo>
                  <a:pt x="994625" y="659815"/>
                </a:lnTo>
                <a:lnTo>
                  <a:pt x="994625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8"/>
          <p:cNvSpPr/>
          <p:nvPr/>
        </p:nvSpPr>
        <p:spPr>
          <a:xfrm>
            <a:off x="6434328" y="2633471"/>
            <a:ext cx="76199" cy="761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9"/>
          <p:cNvSpPr txBox="1"/>
          <p:nvPr/>
        </p:nvSpPr>
        <p:spPr>
          <a:xfrm>
            <a:off x="4090145" y="3805746"/>
            <a:ext cx="433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Br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z</a:t>
            </a:r>
            <a:r>
              <a:rPr sz="1200" b="1" spc="-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40"/>
          <p:cNvSpPr txBox="1"/>
          <p:nvPr/>
        </p:nvSpPr>
        <p:spPr>
          <a:xfrm>
            <a:off x="3392552" y="2423168"/>
            <a:ext cx="1996439" cy="131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Launched </a:t>
            </a:r>
            <a:r>
              <a:rPr sz="1200" spc="-15" dirty="0">
                <a:latin typeface="Arial"/>
                <a:cs typeface="Arial"/>
              </a:rPr>
              <a:t>“Finance  </a:t>
            </a:r>
            <a:r>
              <a:rPr sz="1200" spc="-5" dirty="0">
                <a:latin typeface="Arial"/>
                <a:cs typeface="Arial"/>
              </a:rPr>
              <a:t>Innovation </a:t>
            </a:r>
            <a:r>
              <a:rPr sz="1200" spc="40" dirty="0">
                <a:latin typeface="Arial"/>
                <a:cs typeface="Arial"/>
              </a:rPr>
              <a:t>Lab” </a:t>
            </a:r>
            <a:r>
              <a:rPr sz="1200" dirty="0">
                <a:latin typeface="Arial"/>
                <a:cs typeface="Arial"/>
              </a:rPr>
              <a:t>that aims 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transform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financial  </a:t>
            </a:r>
            <a:r>
              <a:rPr sz="1200" spc="-5" dirty="0">
                <a:latin typeface="Arial"/>
                <a:cs typeface="Arial"/>
              </a:rPr>
              <a:t>system </a:t>
            </a:r>
            <a:r>
              <a:rPr sz="1200" spc="35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climate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action</a:t>
            </a:r>
            <a:endParaRPr sz="1200">
              <a:latin typeface="Arial"/>
              <a:cs typeface="Arial"/>
            </a:endParaRPr>
          </a:p>
          <a:p>
            <a:pPr marL="184785" marR="506730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“Brazil’s </a:t>
            </a:r>
            <a:r>
              <a:rPr sz="1200" spc="-5" dirty="0">
                <a:latin typeface="Arial"/>
                <a:cs typeface="Arial"/>
              </a:rPr>
              <a:t>Sovereign  Sustainable </a:t>
            </a:r>
            <a:r>
              <a:rPr sz="1200" dirty="0">
                <a:latin typeface="Arial"/>
                <a:cs typeface="Arial"/>
              </a:rPr>
              <a:t>Bond  </a:t>
            </a:r>
            <a:r>
              <a:rPr sz="1200" spc="-5" dirty="0">
                <a:latin typeface="Arial"/>
                <a:cs typeface="Arial"/>
              </a:rPr>
              <a:t>Framework”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(2023)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41"/>
          <p:cNvSpPr txBox="1"/>
          <p:nvPr/>
        </p:nvSpPr>
        <p:spPr>
          <a:xfrm>
            <a:off x="7008547" y="4785673"/>
            <a:ext cx="22193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ASFI </a:t>
            </a:r>
            <a:r>
              <a:rPr sz="1200" spc="2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launch </a:t>
            </a:r>
            <a:r>
              <a:rPr sz="1200" spc="-15" dirty="0">
                <a:latin typeface="Arial"/>
                <a:cs typeface="Arial"/>
              </a:rPr>
              <a:t>Sustainable  </a:t>
            </a:r>
            <a:r>
              <a:rPr sz="1200" spc="-5" dirty="0">
                <a:latin typeface="Arial"/>
                <a:cs typeface="Arial"/>
              </a:rPr>
              <a:t>Finance Roadmap </a:t>
            </a:r>
            <a:r>
              <a:rPr sz="1200" spc="2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achieve  </a:t>
            </a:r>
            <a:r>
              <a:rPr sz="1200" spc="-20" dirty="0">
                <a:latin typeface="Arial"/>
                <a:cs typeface="Arial"/>
              </a:rPr>
              <a:t>its </a:t>
            </a:r>
            <a:r>
              <a:rPr sz="1200" spc="-5" dirty="0">
                <a:latin typeface="Arial"/>
                <a:cs typeface="Arial"/>
              </a:rPr>
              <a:t>sustainability goals, in line  </a:t>
            </a:r>
            <a:r>
              <a:rPr sz="1200" spc="2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UN Sustainable  </a:t>
            </a:r>
            <a:r>
              <a:rPr sz="1200" spc="-15" dirty="0">
                <a:latin typeface="Arial"/>
                <a:cs typeface="Arial"/>
              </a:rPr>
              <a:t>Development </a:t>
            </a:r>
            <a:r>
              <a:rPr sz="1200" spc="-5" dirty="0">
                <a:latin typeface="Arial"/>
                <a:cs typeface="Arial"/>
              </a:rPr>
              <a:t>Goals </a:t>
            </a:r>
            <a:r>
              <a:rPr sz="1200" dirty="0">
                <a:latin typeface="Arial"/>
                <a:cs typeface="Arial"/>
              </a:rPr>
              <a:t>and the  </a:t>
            </a:r>
            <a:r>
              <a:rPr sz="1200" spc="-5" dirty="0">
                <a:latin typeface="Arial"/>
                <a:cs typeface="Arial"/>
              </a:rPr>
              <a:t>Paris </a:t>
            </a:r>
            <a:r>
              <a:rPr sz="1200" spc="-15" dirty="0">
                <a:latin typeface="Arial"/>
                <a:cs typeface="Arial"/>
              </a:rPr>
              <a:t>Agreement </a:t>
            </a:r>
            <a:r>
              <a:rPr sz="1200" spc="25" dirty="0">
                <a:latin typeface="Arial"/>
                <a:cs typeface="Arial"/>
              </a:rPr>
              <a:t>on </a:t>
            </a:r>
            <a:r>
              <a:rPr sz="1200" spc="-5" dirty="0">
                <a:latin typeface="Arial"/>
                <a:cs typeface="Arial"/>
              </a:rPr>
              <a:t>climate  </a:t>
            </a:r>
            <a:r>
              <a:rPr sz="1200" spc="-15" dirty="0">
                <a:latin typeface="Arial"/>
                <a:cs typeface="Arial"/>
              </a:rPr>
              <a:t>change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42"/>
          <p:cNvSpPr txBox="1"/>
          <p:nvPr/>
        </p:nvSpPr>
        <p:spPr>
          <a:xfrm>
            <a:off x="1970050" y="1080829"/>
            <a:ext cx="146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2715" algn="l"/>
              </a:tabLst>
            </a:pPr>
            <a:r>
              <a:rPr sz="1200" b="1" spc="-5" dirty="0">
                <a:latin typeface="Arial"/>
                <a:cs typeface="Arial"/>
              </a:rPr>
              <a:t>Un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ngdo</a:t>
            </a:r>
            <a:r>
              <a:rPr sz="1200" b="1" dirty="0">
                <a:latin typeface="Arial"/>
                <a:cs typeface="Arial"/>
              </a:rPr>
              <a:t>m	</a:t>
            </a:r>
            <a:r>
              <a:rPr sz="1800" baseline="2314" dirty="0">
                <a:latin typeface="Arial"/>
                <a:cs typeface="Arial"/>
              </a:rPr>
              <a:t>•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66" name="object 43"/>
          <p:cNvSpPr txBox="1"/>
          <p:nvPr/>
        </p:nvSpPr>
        <p:spPr>
          <a:xfrm>
            <a:off x="3532760" y="1071838"/>
            <a:ext cx="2983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Published "Green Finance Strategy" (2023),  building </a:t>
            </a:r>
            <a:r>
              <a:rPr sz="1200" dirty="0">
                <a:latin typeface="Arial"/>
                <a:cs typeface="Arial"/>
              </a:rPr>
              <a:t>on 2019 </a:t>
            </a:r>
            <a:r>
              <a:rPr sz="1200" spc="-5" dirty="0">
                <a:latin typeface="Arial"/>
                <a:cs typeface="Arial"/>
              </a:rPr>
              <a:t>version, aligning with </a:t>
            </a:r>
            <a:r>
              <a:rPr sz="1200" dirty="0">
                <a:latin typeface="Arial"/>
                <a:cs typeface="Arial"/>
              </a:rPr>
              <a:t>the  2021 </a:t>
            </a:r>
            <a:r>
              <a:rPr sz="1200" spc="-5" dirty="0">
                <a:latin typeface="Arial"/>
                <a:cs typeface="Arial"/>
              </a:rPr>
              <a:t>Roadmap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Sustainable Investing </a:t>
            </a:r>
            <a:r>
              <a:rPr sz="1200" dirty="0">
                <a:latin typeface="Arial"/>
                <a:cs typeface="Arial"/>
              </a:rPr>
              <a:t>to  </a:t>
            </a:r>
            <a:r>
              <a:rPr sz="1200" spc="-5" dirty="0">
                <a:latin typeface="Arial"/>
                <a:cs typeface="Arial"/>
              </a:rPr>
              <a:t>support transition </a:t>
            </a:r>
            <a:r>
              <a:rPr sz="1200" dirty="0">
                <a:latin typeface="Arial"/>
                <a:cs typeface="Arial"/>
              </a:rPr>
              <a:t>to net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zero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44"/>
          <p:cNvSpPr txBox="1"/>
          <p:nvPr/>
        </p:nvSpPr>
        <p:spPr>
          <a:xfrm>
            <a:off x="7640245" y="1091955"/>
            <a:ext cx="448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45"/>
          <p:cNvSpPr txBox="1"/>
          <p:nvPr/>
        </p:nvSpPr>
        <p:spPr>
          <a:xfrm>
            <a:off x="10257867" y="2116997"/>
            <a:ext cx="453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Ja</a:t>
            </a:r>
            <a:r>
              <a:rPr sz="1200" b="1" spc="-30" dirty="0">
                <a:latin typeface="Arial"/>
                <a:cs typeface="Arial"/>
              </a:rPr>
              <a:t>p</a:t>
            </a:r>
            <a:r>
              <a:rPr sz="1200" b="1" spc="-20" dirty="0"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46"/>
          <p:cNvSpPr/>
          <p:nvPr/>
        </p:nvSpPr>
        <p:spPr>
          <a:xfrm>
            <a:off x="2627378" y="1283213"/>
            <a:ext cx="3046095" cy="887730"/>
          </a:xfrm>
          <a:custGeom>
            <a:avLst/>
            <a:gdLst/>
            <a:ahLst/>
            <a:cxnLst/>
            <a:rect l="l" t="t" r="r" b="b"/>
            <a:pathLst>
              <a:path w="3046095" h="887730">
                <a:moveTo>
                  <a:pt x="3045802" y="887298"/>
                </a:moveTo>
                <a:lnTo>
                  <a:pt x="0" y="887298"/>
                </a:lnTo>
                <a:lnTo>
                  <a:pt x="0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7"/>
          <p:cNvSpPr/>
          <p:nvPr/>
        </p:nvSpPr>
        <p:spPr>
          <a:xfrm>
            <a:off x="8962644" y="4110227"/>
            <a:ext cx="76199" cy="76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8"/>
          <p:cNvSpPr/>
          <p:nvPr/>
        </p:nvSpPr>
        <p:spPr>
          <a:xfrm>
            <a:off x="8325828" y="3238506"/>
            <a:ext cx="684530" cy="829310"/>
          </a:xfrm>
          <a:custGeom>
            <a:avLst/>
            <a:gdLst/>
            <a:ahLst/>
            <a:cxnLst/>
            <a:rect l="l" t="t" r="r" b="b"/>
            <a:pathLst>
              <a:path w="684529" h="829310">
                <a:moveTo>
                  <a:pt x="684060" y="828725"/>
                </a:moveTo>
                <a:lnTo>
                  <a:pt x="684060" y="0"/>
                </a:lnTo>
                <a:lnTo>
                  <a:pt x="0" y="0"/>
                </a:lnTo>
                <a:lnTo>
                  <a:pt x="0" y="10236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9"/>
          <p:cNvSpPr txBox="1"/>
          <p:nvPr/>
        </p:nvSpPr>
        <p:spPr>
          <a:xfrm>
            <a:off x="6602181" y="3025214"/>
            <a:ext cx="1591310" cy="5784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843915">
              <a:lnSpc>
                <a:spcPct val="100000"/>
              </a:lnSpc>
              <a:spcBef>
                <a:spcPts val="835"/>
              </a:spcBef>
            </a:pPr>
            <a:r>
              <a:rPr sz="1200" b="1" spc="-15" dirty="0">
                <a:latin typeface="Arial"/>
                <a:cs typeface="Arial"/>
              </a:rPr>
              <a:t>Singapore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35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MAS </a:t>
            </a:r>
            <a:r>
              <a:rPr sz="1200" spc="-10" dirty="0">
                <a:latin typeface="Arial"/>
                <a:cs typeface="Arial"/>
              </a:rPr>
              <a:t>launched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50"/>
          <p:cNvSpPr txBox="1"/>
          <p:nvPr/>
        </p:nvSpPr>
        <p:spPr>
          <a:xfrm>
            <a:off x="6774393" y="3578020"/>
            <a:ext cx="2070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“Singapore-Asia </a:t>
            </a:r>
            <a:r>
              <a:rPr sz="1200" spc="-20" dirty="0">
                <a:latin typeface="Arial"/>
                <a:cs typeface="Arial"/>
              </a:rPr>
              <a:t>Taxonomy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  </a:t>
            </a:r>
            <a:r>
              <a:rPr sz="1200" spc="-5" dirty="0">
                <a:latin typeface="Arial"/>
                <a:cs typeface="Arial"/>
              </a:rPr>
              <a:t>Sustainable Finance” (2023)  defining green activities </a:t>
            </a:r>
            <a:r>
              <a:rPr sz="1200" dirty="0">
                <a:latin typeface="Arial"/>
                <a:cs typeface="Arial"/>
              </a:rPr>
              <a:t>for  </a:t>
            </a:r>
            <a:r>
              <a:rPr sz="1200" spc="-5" dirty="0">
                <a:latin typeface="Arial"/>
                <a:cs typeface="Arial"/>
              </a:rPr>
              <a:t>climate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mitigation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51"/>
          <p:cNvSpPr/>
          <p:nvPr/>
        </p:nvSpPr>
        <p:spPr>
          <a:xfrm>
            <a:off x="7167371" y="3136392"/>
            <a:ext cx="155448" cy="1537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52"/>
          <p:cNvSpPr txBox="1"/>
          <p:nvPr/>
        </p:nvSpPr>
        <p:spPr>
          <a:xfrm>
            <a:off x="8234346" y="1080982"/>
            <a:ext cx="33553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Adopting </a:t>
            </a:r>
            <a:r>
              <a:rPr sz="1200" spc="35" dirty="0">
                <a:latin typeface="Arial"/>
                <a:cs typeface="Arial"/>
              </a:rPr>
              <a:t>“green </a:t>
            </a:r>
            <a:r>
              <a:rPr sz="1200" spc="40" dirty="0">
                <a:latin typeface="Arial"/>
                <a:cs typeface="Arial"/>
              </a:rPr>
              <a:t>finance”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strategy</a:t>
            </a:r>
            <a:endParaRPr sz="12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Shenzhen </a:t>
            </a:r>
            <a:r>
              <a:rPr sz="1200" dirty="0">
                <a:latin typeface="Arial"/>
                <a:cs typeface="Arial"/>
              </a:rPr>
              <a:t>&amp; </a:t>
            </a:r>
            <a:r>
              <a:rPr sz="1200" spc="-10" dirty="0">
                <a:latin typeface="Arial"/>
                <a:cs typeface="Arial"/>
              </a:rPr>
              <a:t>Shanghai </a:t>
            </a:r>
            <a:r>
              <a:rPr sz="1200" dirty="0">
                <a:latin typeface="Arial"/>
                <a:cs typeface="Arial"/>
              </a:rPr>
              <a:t>stock </a:t>
            </a:r>
            <a:r>
              <a:rPr sz="1200" spc="-5" dirty="0">
                <a:latin typeface="Arial"/>
                <a:cs typeface="Arial"/>
              </a:rPr>
              <a:t>exchanges </a:t>
            </a:r>
            <a:r>
              <a:rPr sz="1200" spc="20" dirty="0">
                <a:latin typeface="Arial"/>
                <a:cs typeface="Arial"/>
              </a:rPr>
              <a:t>with  </a:t>
            </a:r>
            <a:r>
              <a:rPr sz="1200" dirty="0">
                <a:latin typeface="Arial"/>
                <a:cs typeface="Arial"/>
              </a:rPr>
              <a:t>new </a:t>
            </a:r>
            <a:r>
              <a:rPr sz="1200" spc="-5" dirty="0">
                <a:latin typeface="Arial"/>
                <a:cs typeface="Arial"/>
              </a:rPr>
              <a:t>guidelines </a:t>
            </a:r>
            <a:r>
              <a:rPr sz="1200" spc="2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increased </a:t>
            </a:r>
            <a:r>
              <a:rPr sz="1200" spc="-15" dirty="0">
                <a:latin typeface="Arial"/>
                <a:cs typeface="Arial"/>
              </a:rPr>
              <a:t>transparency </a:t>
            </a:r>
            <a:r>
              <a:rPr sz="1200" spc="50" dirty="0">
                <a:latin typeface="Arial"/>
                <a:cs typeface="Arial"/>
              </a:rPr>
              <a:t>for  </a:t>
            </a:r>
            <a:r>
              <a:rPr sz="1200" spc="-5" dirty="0">
                <a:latin typeface="Arial"/>
                <a:cs typeface="Arial"/>
              </a:rPr>
              <a:t>listed companies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ESG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disclosures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53"/>
          <p:cNvSpPr txBox="1"/>
          <p:nvPr/>
        </p:nvSpPr>
        <p:spPr>
          <a:xfrm>
            <a:off x="669362" y="6258701"/>
            <a:ext cx="78549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Source: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KPMG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05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8440586" cy="533400"/>
          </a:xfrm>
        </p:spPr>
        <p:txBody>
          <a:bodyPr anchor="ctr"/>
          <a:lstStyle/>
          <a:p>
            <a:r>
              <a:rPr lang="en-SG" sz="3200" b="1" dirty="0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importance of Sustainable Finance</a:t>
            </a:r>
          </a:p>
        </p:txBody>
      </p:sp>
      <p:sp>
        <p:nvSpPr>
          <p:cNvPr id="2" name="object 5"/>
          <p:cNvSpPr txBox="1"/>
          <p:nvPr/>
        </p:nvSpPr>
        <p:spPr>
          <a:xfrm>
            <a:off x="2076242" y="1404644"/>
            <a:ext cx="3066415" cy="468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Meeting regulatory, strategy and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  targets/commitments.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2017418" y="3011589"/>
            <a:ext cx="3547745" cy="4677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Building stronger, values-based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relationships  with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stakeholders;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7488" y="4290698"/>
            <a:ext cx="334010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Gaining access to new markets, providing  greater </a:t>
            </a:r>
            <a:r>
              <a:rPr sz="1400" dirty="0">
                <a:latin typeface="Arial"/>
                <a:cs typeface="Arial"/>
              </a:rPr>
              <a:t>resilience to </a:t>
            </a:r>
            <a:r>
              <a:rPr sz="1400" spc="-5" dirty="0">
                <a:latin typeface="Arial"/>
                <a:cs typeface="Arial"/>
              </a:rPr>
              <a:t>market disruption  </a:t>
            </a:r>
            <a:r>
              <a:rPr sz="1400" dirty="0">
                <a:latin typeface="Arial"/>
                <a:cs typeface="Arial"/>
              </a:rPr>
              <a:t>caused </a:t>
            </a:r>
            <a:r>
              <a:rPr sz="1400" spc="-5" dirty="0">
                <a:latin typeface="Arial"/>
                <a:cs typeface="Arial"/>
              </a:rPr>
              <a:t>by </a:t>
            </a:r>
            <a:r>
              <a:rPr sz="1400" dirty="0">
                <a:latin typeface="Arial"/>
                <a:cs typeface="Arial"/>
              </a:rPr>
              <a:t>climate </a:t>
            </a:r>
            <a:r>
              <a:rPr sz="1400" spc="-5" dirty="0">
                <a:latin typeface="Arial"/>
                <a:cs typeface="Arial"/>
              </a:rPr>
              <a:t>change and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decreasing  </a:t>
            </a:r>
            <a:r>
              <a:rPr sz="1400" dirty="0">
                <a:latin typeface="Arial"/>
                <a:cs typeface="Arial"/>
              </a:rPr>
              <a:t>risk across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portfolios;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7273838" y="1414487"/>
            <a:ext cx="3506470" cy="468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Positive impact on the environment and/or  </a:t>
            </a:r>
            <a:r>
              <a:rPr sz="1400" dirty="0">
                <a:latin typeface="Arial"/>
                <a:cs typeface="Arial"/>
              </a:rPr>
              <a:t>climate </a:t>
            </a:r>
            <a:r>
              <a:rPr sz="1400" spc="-5" dirty="0">
                <a:latin typeface="Arial"/>
                <a:cs typeface="Arial"/>
              </a:rPr>
              <a:t>change </a:t>
            </a:r>
            <a:r>
              <a:rPr sz="1400" dirty="0">
                <a:latin typeface="Arial"/>
                <a:cs typeface="Arial"/>
              </a:rPr>
              <a:t>mitigation </a:t>
            </a:r>
            <a:r>
              <a:rPr sz="1400" spc="-5" dirty="0">
                <a:latin typeface="Arial"/>
                <a:cs typeface="Arial"/>
              </a:rPr>
              <a:t>and/or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adaptation;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273838" y="3131189"/>
            <a:ext cx="348487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Positive impact on reputation and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credibility;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7261174" y="4285656"/>
            <a:ext cx="3503929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Gaining access to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wider/more diverse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pool  of investors, </a:t>
            </a:r>
            <a:r>
              <a:rPr sz="1400" dirty="0">
                <a:latin typeface="Arial"/>
                <a:cs typeface="Arial"/>
              </a:rPr>
              <a:t>particularly those seeking  </a:t>
            </a:r>
            <a:r>
              <a:rPr sz="1400" spc="-5" dirty="0">
                <a:latin typeface="Arial"/>
                <a:cs typeface="Arial"/>
              </a:rPr>
              <a:t>investment with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positive environmental or  </a:t>
            </a:r>
            <a:r>
              <a:rPr sz="1400" dirty="0">
                <a:latin typeface="Arial"/>
                <a:cs typeface="Arial"/>
              </a:rPr>
              <a:t>ESG-focus;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635000" y="1143000"/>
            <a:ext cx="1079500" cy="792525"/>
          </a:xfrm>
          <a:prstGeom prst="rect">
            <a:avLst/>
          </a:prstGeom>
          <a:solidFill>
            <a:srgbClr val="9E2A2B"/>
          </a:solidFill>
        </p:spPr>
        <p:txBody>
          <a:bodyPr vert="horz" wrap="square" lIns="0" tIns="17526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pc="-5" dirty="0">
                <a:solidFill>
                  <a:srgbClr val="FFFFFF"/>
                </a:solidFill>
                <a:latin typeface="KPMG Bold"/>
                <a:cs typeface="KPMG Bold"/>
              </a:rPr>
              <a:t>01</a:t>
            </a:r>
            <a:endParaRPr sz="4000" dirty="0">
              <a:latin typeface="KPMG Bold"/>
              <a:cs typeface="KPMG Bold"/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1692656" y="1416390"/>
            <a:ext cx="152400" cy="245745"/>
          </a:xfrm>
          <a:custGeom>
            <a:avLst/>
            <a:gdLst/>
            <a:ahLst/>
            <a:cxnLst/>
            <a:rect l="l" t="t" r="r" b="b"/>
            <a:pathLst>
              <a:path w="152400" h="245744">
                <a:moveTo>
                  <a:pt x="0" y="0"/>
                </a:moveTo>
                <a:lnTo>
                  <a:pt x="0" y="245364"/>
                </a:lnTo>
                <a:lnTo>
                  <a:pt x="152400" y="122682"/>
                </a:lnTo>
                <a:lnTo>
                  <a:pt x="0" y="0"/>
                </a:lnTo>
                <a:close/>
              </a:path>
            </a:pathLst>
          </a:custGeom>
          <a:solidFill>
            <a:srgbClr val="9E2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 txBox="1"/>
          <p:nvPr/>
        </p:nvSpPr>
        <p:spPr>
          <a:xfrm>
            <a:off x="635000" y="2734056"/>
            <a:ext cx="1079500" cy="792525"/>
          </a:xfrm>
          <a:prstGeom prst="rect">
            <a:avLst/>
          </a:prstGeom>
          <a:solidFill>
            <a:srgbClr val="9E2A2B"/>
          </a:solidFill>
        </p:spPr>
        <p:txBody>
          <a:bodyPr vert="horz" wrap="square" lIns="0" tIns="175260" rIns="0" bIns="0" rtlCol="0">
            <a:spAutoFit/>
          </a:bodyPr>
          <a:lstStyle/>
          <a:p>
            <a:pPr marL="348615">
              <a:lnSpc>
                <a:spcPct val="100000"/>
              </a:lnSpc>
            </a:pPr>
            <a:r>
              <a:rPr lang="en-US" sz="4000" b="1" spc="-5" dirty="0">
                <a:solidFill>
                  <a:srgbClr val="FFFFFF"/>
                </a:solidFill>
                <a:latin typeface="KPMG Bold"/>
                <a:cs typeface="KPMG Bold"/>
              </a:rPr>
              <a:t>02</a:t>
            </a:r>
            <a:endParaRPr sz="4000" dirty="0">
              <a:latin typeface="KPMG Bold"/>
              <a:cs typeface="KPMG Bold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1692656" y="3007446"/>
            <a:ext cx="152400" cy="245745"/>
          </a:xfrm>
          <a:custGeom>
            <a:avLst/>
            <a:gdLst/>
            <a:ahLst/>
            <a:cxnLst/>
            <a:rect l="l" t="t" r="r" b="b"/>
            <a:pathLst>
              <a:path w="152400" h="245745">
                <a:moveTo>
                  <a:pt x="0" y="0"/>
                </a:moveTo>
                <a:lnTo>
                  <a:pt x="0" y="245364"/>
                </a:lnTo>
                <a:lnTo>
                  <a:pt x="152400" y="122682"/>
                </a:lnTo>
                <a:lnTo>
                  <a:pt x="0" y="0"/>
                </a:lnTo>
                <a:close/>
              </a:path>
            </a:pathLst>
          </a:custGeom>
          <a:solidFill>
            <a:srgbClr val="9E2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5"/>
          <p:cNvSpPr txBox="1"/>
          <p:nvPr/>
        </p:nvSpPr>
        <p:spPr>
          <a:xfrm>
            <a:off x="635000" y="4325112"/>
            <a:ext cx="1079500" cy="793166"/>
          </a:xfrm>
          <a:prstGeom prst="rect">
            <a:avLst/>
          </a:prstGeom>
          <a:solidFill>
            <a:srgbClr val="9E2A2B"/>
          </a:solidFill>
        </p:spPr>
        <p:txBody>
          <a:bodyPr vert="horz" wrap="square" lIns="0" tIns="175895" rIns="0" bIns="0" rtlCol="0">
            <a:spAutoFit/>
          </a:bodyPr>
          <a:lstStyle/>
          <a:p>
            <a:pPr marL="344170">
              <a:lnSpc>
                <a:spcPct val="100000"/>
              </a:lnSpc>
            </a:pPr>
            <a:r>
              <a:rPr lang="en-US" sz="4000" b="1" spc="-5" dirty="0">
                <a:solidFill>
                  <a:srgbClr val="FFFFFF"/>
                </a:solidFill>
                <a:latin typeface="KPMG Bold"/>
                <a:cs typeface="KPMG Bold"/>
              </a:rPr>
              <a:t>03</a:t>
            </a:r>
            <a:endParaRPr sz="4000" dirty="0">
              <a:latin typeface="KPMG Bold"/>
              <a:cs typeface="KPMG Bold"/>
            </a:endParaRPr>
          </a:p>
        </p:txBody>
      </p:sp>
      <p:sp>
        <p:nvSpPr>
          <p:cNvPr id="25" name="object 16"/>
          <p:cNvSpPr/>
          <p:nvPr/>
        </p:nvSpPr>
        <p:spPr>
          <a:xfrm>
            <a:off x="1692656" y="4598823"/>
            <a:ext cx="152400" cy="245745"/>
          </a:xfrm>
          <a:custGeom>
            <a:avLst/>
            <a:gdLst/>
            <a:ahLst/>
            <a:cxnLst/>
            <a:rect l="l" t="t" r="r" b="b"/>
            <a:pathLst>
              <a:path w="152400" h="245745">
                <a:moveTo>
                  <a:pt x="0" y="0"/>
                </a:moveTo>
                <a:lnTo>
                  <a:pt x="0" y="245364"/>
                </a:lnTo>
                <a:lnTo>
                  <a:pt x="152400" y="122682"/>
                </a:lnTo>
                <a:lnTo>
                  <a:pt x="0" y="0"/>
                </a:lnTo>
                <a:close/>
              </a:path>
            </a:pathLst>
          </a:custGeom>
          <a:solidFill>
            <a:srgbClr val="9E2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7"/>
          <p:cNvSpPr txBox="1"/>
          <p:nvPr/>
        </p:nvSpPr>
        <p:spPr>
          <a:xfrm>
            <a:off x="5891277" y="1143000"/>
            <a:ext cx="1079500" cy="792525"/>
          </a:xfrm>
          <a:prstGeom prst="rect">
            <a:avLst/>
          </a:prstGeom>
          <a:solidFill>
            <a:srgbClr val="9E2A2B"/>
          </a:solidFill>
        </p:spPr>
        <p:txBody>
          <a:bodyPr vert="horz" wrap="square" lIns="0" tIns="175260" rIns="0" bIns="0" rtlCol="0">
            <a:spAutoFit/>
          </a:bodyPr>
          <a:lstStyle/>
          <a:p>
            <a:pPr marL="339725">
              <a:lnSpc>
                <a:spcPct val="100000"/>
              </a:lnSpc>
            </a:pPr>
            <a:r>
              <a:rPr lang="en-US" sz="4000" b="1" spc="-5" dirty="0">
                <a:solidFill>
                  <a:srgbClr val="FFFFFF"/>
                </a:solidFill>
                <a:latin typeface="KPMG Bold"/>
                <a:cs typeface="KPMG Bold"/>
              </a:rPr>
              <a:t>04</a:t>
            </a:r>
            <a:endParaRPr sz="4000" dirty="0">
              <a:latin typeface="KPMG Bold"/>
              <a:cs typeface="KPMG Bold"/>
            </a:endParaRPr>
          </a:p>
        </p:txBody>
      </p:sp>
      <p:sp>
        <p:nvSpPr>
          <p:cNvPr id="30" name="object 18"/>
          <p:cNvSpPr/>
          <p:nvPr/>
        </p:nvSpPr>
        <p:spPr>
          <a:xfrm>
            <a:off x="6950456" y="1416390"/>
            <a:ext cx="152400" cy="245745"/>
          </a:xfrm>
          <a:custGeom>
            <a:avLst/>
            <a:gdLst/>
            <a:ahLst/>
            <a:cxnLst/>
            <a:rect l="l" t="t" r="r" b="b"/>
            <a:pathLst>
              <a:path w="152400" h="245744">
                <a:moveTo>
                  <a:pt x="0" y="0"/>
                </a:moveTo>
                <a:lnTo>
                  <a:pt x="0" y="245364"/>
                </a:lnTo>
                <a:lnTo>
                  <a:pt x="152400" y="122682"/>
                </a:lnTo>
                <a:lnTo>
                  <a:pt x="0" y="0"/>
                </a:lnTo>
                <a:close/>
              </a:path>
            </a:pathLst>
          </a:custGeom>
          <a:solidFill>
            <a:srgbClr val="9E2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9"/>
          <p:cNvSpPr txBox="1"/>
          <p:nvPr/>
        </p:nvSpPr>
        <p:spPr>
          <a:xfrm>
            <a:off x="5891277" y="2734056"/>
            <a:ext cx="1079500" cy="792525"/>
          </a:xfrm>
          <a:prstGeom prst="rect">
            <a:avLst/>
          </a:prstGeom>
          <a:solidFill>
            <a:srgbClr val="9E2A2B"/>
          </a:solidFill>
        </p:spPr>
        <p:txBody>
          <a:bodyPr vert="horz" wrap="square" lIns="0" tIns="175260" rIns="0" bIns="0" rtlCol="0">
            <a:spAutoFit/>
          </a:bodyPr>
          <a:lstStyle/>
          <a:p>
            <a:pPr marL="344170">
              <a:lnSpc>
                <a:spcPct val="100000"/>
              </a:lnSpc>
            </a:pPr>
            <a:r>
              <a:rPr lang="en-US" sz="4000" b="1" spc="-5" dirty="0">
                <a:solidFill>
                  <a:srgbClr val="FFFFFF"/>
                </a:solidFill>
                <a:latin typeface="KPMG Bold"/>
                <a:cs typeface="KPMG Bold"/>
              </a:rPr>
              <a:t>05</a:t>
            </a:r>
            <a:endParaRPr sz="4000" dirty="0">
              <a:latin typeface="KPMG Bold"/>
              <a:cs typeface="KPMG Bold"/>
            </a:endParaRPr>
          </a:p>
        </p:txBody>
      </p:sp>
      <p:sp>
        <p:nvSpPr>
          <p:cNvPr id="32" name="object 20"/>
          <p:cNvSpPr/>
          <p:nvPr/>
        </p:nvSpPr>
        <p:spPr>
          <a:xfrm>
            <a:off x="6950456" y="3007446"/>
            <a:ext cx="152400" cy="245745"/>
          </a:xfrm>
          <a:custGeom>
            <a:avLst/>
            <a:gdLst/>
            <a:ahLst/>
            <a:cxnLst/>
            <a:rect l="l" t="t" r="r" b="b"/>
            <a:pathLst>
              <a:path w="152400" h="245745">
                <a:moveTo>
                  <a:pt x="0" y="0"/>
                </a:moveTo>
                <a:lnTo>
                  <a:pt x="0" y="245364"/>
                </a:lnTo>
                <a:lnTo>
                  <a:pt x="152400" y="122682"/>
                </a:lnTo>
                <a:lnTo>
                  <a:pt x="0" y="0"/>
                </a:lnTo>
                <a:close/>
              </a:path>
            </a:pathLst>
          </a:custGeom>
          <a:solidFill>
            <a:srgbClr val="9E2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3"/>
          <p:cNvSpPr txBox="1"/>
          <p:nvPr/>
        </p:nvSpPr>
        <p:spPr>
          <a:xfrm>
            <a:off x="635000" y="5916168"/>
            <a:ext cx="78549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Source: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KPMG</a:t>
            </a:r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D1F17125-6103-DD4C-787D-D8B67C43F9D3}"/>
              </a:ext>
            </a:extLst>
          </p:cNvPr>
          <p:cNvSpPr txBox="1"/>
          <p:nvPr/>
        </p:nvSpPr>
        <p:spPr>
          <a:xfrm>
            <a:off x="5891277" y="4325112"/>
            <a:ext cx="1079500" cy="793166"/>
          </a:xfrm>
          <a:prstGeom prst="rect">
            <a:avLst/>
          </a:prstGeom>
          <a:solidFill>
            <a:srgbClr val="9E2A2B"/>
          </a:solidFill>
        </p:spPr>
        <p:txBody>
          <a:bodyPr vert="horz" wrap="square" lIns="0" tIns="175895" rIns="0" bIns="0" rtlCol="0">
            <a:spAutoFit/>
          </a:bodyPr>
          <a:lstStyle/>
          <a:p>
            <a:pPr marL="344170">
              <a:lnSpc>
                <a:spcPct val="100000"/>
              </a:lnSpc>
            </a:pPr>
            <a:r>
              <a:rPr sz="4000" b="1" spc="-5" dirty="0">
                <a:solidFill>
                  <a:srgbClr val="FFFFFF"/>
                </a:solidFill>
                <a:latin typeface="KPMG Bold"/>
                <a:cs typeface="KPMG Bold"/>
              </a:rPr>
              <a:t>0</a:t>
            </a:r>
            <a:r>
              <a:rPr lang="en-SG" sz="4000" b="1" spc="-5" dirty="0">
                <a:solidFill>
                  <a:srgbClr val="FFFFFF"/>
                </a:solidFill>
                <a:latin typeface="KPMG Bold"/>
                <a:cs typeface="KPMG Bold"/>
              </a:rPr>
              <a:t>6</a:t>
            </a:r>
            <a:endParaRPr sz="4000" dirty="0">
              <a:latin typeface="KPMG Bold"/>
              <a:cs typeface="KPMG Bold"/>
            </a:endParaRP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75243A99-719F-DF4D-09E6-A2D98041777F}"/>
              </a:ext>
            </a:extLst>
          </p:cNvPr>
          <p:cNvSpPr/>
          <p:nvPr/>
        </p:nvSpPr>
        <p:spPr>
          <a:xfrm>
            <a:off x="6948933" y="4598823"/>
            <a:ext cx="152400" cy="245745"/>
          </a:xfrm>
          <a:custGeom>
            <a:avLst/>
            <a:gdLst/>
            <a:ahLst/>
            <a:cxnLst/>
            <a:rect l="l" t="t" r="r" b="b"/>
            <a:pathLst>
              <a:path w="152400" h="245745">
                <a:moveTo>
                  <a:pt x="0" y="0"/>
                </a:moveTo>
                <a:lnTo>
                  <a:pt x="0" y="245364"/>
                </a:lnTo>
                <a:lnTo>
                  <a:pt x="152400" y="122682"/>
                </a:lnTo>
                <a:lnTo>
                  <a:pt x="0" y="0"/>
                </a:lnTo>
                <a:close/>
              </a:path>
            </a:pathLst>
          </a:custGeom>
          <a:solidFill>
            <a:srgbClr val="9E2A2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85321"/>
      </p:ext>
    </p:extLst>
  </p:cSld>
  <p:clrMapOvr>
    <a:masterClrMapping/>
  </p:clrMapOvr>
</p:sld>
</file>

<file path=ppt/theme/theme1.xml><?xml version="1.0" encoding="utf-8"?>
<a:theme xmlns:a="http://schemas.openxmlformats.org/drawingml/2006/main" name="1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6F9D073B-8B7E-4CCD-B454-11736666544F}" vid="{CB0E54E2-5236-4DAF-8398-713F6E87C9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E940CC97EF64A8B3ADFB7D8292A34" ma:contentTypeVersion="15" ma:contentTypeDescription="Create a new document." ma:contentTypeScope="" ma:versionID="c2255c3f1471fa027f494efaeceb4953">
  <xsd:schema xmlns:xsd="http://www.w3.org/2001/XMLSchema" xmlns:xs="http://www.w3.org/2001/XMLSchema" xmlns:p="http://schemas.microsoft.com/office/2006/metadata/properties" xmlns:ns2="6f6e4b95-e7ee-483f-9d9d-ff334df39150" xmlns:ns3="cb9299f1-9437-475a-aa9d-66c158e479da" targetNamespace="http://schemas.microsoft.com/office/2006/metadata/properties" ma:root="true" ma:fieldsID="33f7d13a176bb6bc1363806b9f938c49" ns2:_="" ns3:_="">
    <xsd:import namespace="6f6e4b95-e7ee-483f-9d9d-ff334df39150"/>
    <xsd:import namespace="cb9299f1-9437-475a-aa9d-66c158e47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e4b95-e7ee-483f-9d9d-ff334df39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883d318-f35c-4577-94aa-4c8e836d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299f1-9437-475a-aa9d-66c158e479d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f28fd36-4c7f-4ed0-8988-f9e9aea722f8}" ma:internalName="TaxCatchAll" ma:showField="CatchAllData" ma:web="cb9299f1-9437-475a-aa9d-66c158e47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6e4b95-e7ee-483f-9d9d-ff334df39150">
      <Terms xmlns="http://schemas.microsoft.com/office/infopath/2007/PartnerControls"/>
    </lcf76f155ced4ddcb4097134ff3c332f>
    <TaxCatchAll xmlns="cb9299f1-9437-475a-aa9d-66c158e479da" xsi:nil="true"/>
  </documentManagement>
</p:properties>
</file>

<file path=customXml/itemProps1.xml><?xml version="1.0" encoding="utf-8"?>
<ds:datastoreItem xmlns:ds="http://schemas.openxmlformats.org/officeDocument/2006/customXml" ds:itemID="{5161ABC5-8D11-4E09-8993-F540547C8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6e4b95-e7ee-483f-9d9d-ff334df39150"/>
    <ds:schemaRef ds:uri="cb9299f1-9437-475a-aa9d-66c158e479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A0800A-61BB-42E2-A962-1F8AAAE611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47BDD1-8459-4DD7-B3E7-4EB9879B3379}">
  <ds:schemaRefs>
    <ds:schemaRef ds:uri="http://schemas.microsoft.com/office/2006/metadata/properties"/>
    <ds:schemaRef ds:uri="http://schemas.microsoft.com/office/infopath/2007/PartnerControls"/>
    <ds:schemaRef ds:uri="6f6e4b95-e7ee-483f-9d9d-ff334df39150"/>
    <ds:schemaRef ds:uri="cb9299f1-9437-475a-aa9d-66c158e479da"/>
  </ds:schemaRefs>
</ds:datastoreItem>
</file>

<file path=docMetadata/LabelInfo.xml><?xml version="1.0" encoding="utf-8"?>
<clbl:labelList xmlns:clbl="http://schemas.microsoft.com/office/2020/mipLabelMetadata">
  <clbl:label id="{4ed8881d-4062-46d6-b0ca-1cc939420954}" enabled="1" method="Privileged" siteId="{deff24bb-2089-4400-8c8e-f71e680378b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879</Words>
  <Application>Microsoft Office PowerPoint</Application>
  <PresentationFormat>Widescreen</PresentationFormat>
  <Paragraphs>117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Impact</vt:lpstr>
      <vt:lpstr>KPMG Bold</vt:lpstr>
      <vt:lpstr>KPMG Extralight</vt:lpstr>
      <vt:lpstr>1_KPMG Widescreen [16:9] Feb 2022</vt:lpstr>
      <vt:lpstr>PowerPoint Presentation</vt:lpstr>
      <vt:lpstr>Agenda for today’s masterclass…</vt:lpstr>
      <vt:lpstr>Defining Sustainable Finance</vt:lpstr>
      <vt:lpstr>Key terms in sustainable finance</vt:lpstr>
      <vt:lpstr>Sustainable Finance Products</vt:lpstr>
      <vt:lpstr>Sustainable finance: A global landscape</vt:lpstr>
      <vt:lpstr>The importance of Sustainable Finance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Apipongcharoen, Thitachai (SG/Advisory)</cp:lastModifiedBy>
  <cp:revision>1</cp:revision>
  <dcterms:created xsi:type="dcterms:W3CDTF">2024-09-23T08:24:08Z</dcterms:created>
  <dcterms:modified xsi:type="dcterms:W3CDTF">2024-11-15T15:15:08Z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2024-09-23T00:00:00Z</vt:filetime>
  </property>
  <property fmtid="{D5CDD505-2E9C-101B-9397-08002B2CF9AE}" pid="5" name="ContentTypeId">
    <vt:lpwstr>0x01010021EE940CC97EF64A8B3ADFB7D8292A34</vt:lpwstr>
  </property>
  <property fmtid="{D5CDD505-2E9C-101B-9397-08002B2CF9AE}" pid="6" name="MediaServiceImageTags">
    <vt:lpwstr/>
  </property>
</Properties>
</file>